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051" r:id="rId4"/>
    <p:sldId id="2096" r:id="rId5"/>
    <p:sldId id="2097" r:id="rId6"/>
    <p:sldId id="2098" r:id="rId7"/>
    <p:sldId id="2099" r:id="rId8"/>
    <p:sldId id="2100" r:id="rId9"/>
    <p:sldId id="2101" r:id="rId10"/>
    <p:sldId id="2103" r:id="rId11"/>
    <p:sldId id="2102" r:id="rId12"/>
    <p:sldId id="2104" r:id="rId13"/>
    <p:sldId id="2105" r:id="rId14"/>
    <p:sldId id="2106" r:id="rId15"/>
    <p:sldId id="2107" r:id="rId16"/>
    <p:sldId id="2108" r:id="rId17"/>
    <p:sldId id="2110" r:id="rId18"/>
    <p:sldId id="2109" r:id="rId19"/>
    <p:sldId id="2112" r:id="rId20"/>
    <p:sldId id="2113" r:id="rId21"/>
    <p:sldId id="2114" r:id="rId22"/>
    <p:sldId id="2117" r:id="rId23"/>
    <p:sldId id="2116" r:id="rId24"/>
    <p:sldId id="2115" r:id="rId25"/>
    <p:sldId id="2121" r:id="rId26"/>
    <p:sldId id="2122" r:id="rId27"/>
    <p:sldId id="2119" r:id="rId28"/>
    <p:sldId id="2126" r:id="rId29"/>
    <p:sldId id="2127" r:id="rId30"/>
    <p:sldId id="2128" r:id="rId31"/>
    <p:sldId id="2129" r:id="rId32"/>
    <p:sldId id="2130" r:id="rId33"/>
    <p:sldId id="2123" r:id="rId34"/>
    <p:sldId id="2118" r:id="rId35"/>
    <p:sldId id="2131" r:id="rId36"/>
    <p:sldId id="2133" r:id="rId37"/>
    <p:sldId id="2134" r:id="rId38"/>
    <p:sldId id="2135" r:id="rId39"/>
    <p:sldId id="2132" r:id="rId40"/>
    <p:sldId id="2136" r:id="rId41"/>
    <p:sldId id="2137" r:id="rId42"/>
    <p:sldId id="2138" r:id="rId43"/>
    <p:sldId id="2139" r:id="rId44"/>
    <p:sldId id="2140" r:id="rId45"/>
    <p:sldId id="2152" r:id="rId46"/>
    <p:sldId id="2142" r:id="rId47"/>
    <p:sldId id="2141" r:id="rId48"/>
    <p:sldId id="2143" r:id="rId49"/>
    <p:sldId id="2144" r:id="rId50"/>
    <p:sldId id="2145" r:id="rId51"/>
    <p:sldId id="2146" r:id="rId52"/>
    <p:sldId id="2147" r:id="rId53"/>
    <p:sldId id="2148" r:id="rId54"/>
    <p:sldId id="2149" r:id="rId55"/>
    <p:sldId id="2151" r:id="rId56"/>
    <p:sldId id="204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12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162A9-FB29-4C27-A3EB-2039AB8E60EC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9D4BC-616E-4594-ACDD-7F6D748D7A2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989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98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(8 min)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2198B81-6F3C-194B-8C06-B99466C43CEF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84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242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99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61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3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15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66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60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54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137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075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175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526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111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701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599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38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704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738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637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21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(8 min)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2198B81-6F3C-194B-8C06-B99466C43CEF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37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391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1858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7527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422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68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05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857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6124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685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24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59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4413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3277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8175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695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1394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43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7259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0095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9245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80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0176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8326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5044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244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8546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167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2990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409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34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95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756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9D4BC-616E-4594-ACDD-7F6D748D7A2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63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431667-8184-4A82-A9B9-371EC7F61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834847E-CFC3-4CE6-B850-947D7BCF4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8C7F0-9A1F-4680-8209-4C14D74BF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3067-51E3-424E-9AE3-63F84B809CA4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61E83F-595A-401B-A039-20A1FF34F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21712B-E5A9-4869-980F-93B8E436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64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C8A81D-0C11-4759-9E87-143F11BA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77C76A7-4742-4FA1-A140-2A96A3575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DB6D86-9719-4F68-AB79-952B034DB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6F6E6-FFB5-4504-895C-39C02D91EE6B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39EF69-1226-474D-874D-E05B953CB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F4B3F4-0630-4FFC-A8C0-D99F591C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7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88DF9D6-259B-442C-9E39-76A2E02A8B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3E63F9D-61BF-47F2-AE7B-7C14AD782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BD4A7E-5992-420E-9E45-728A16C7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EAF12-A21F-4E03-8893-918630B8A0FF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1ACE21-9A5A-4AEA-A585-CFD4C30C3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7F31E3-B7E6-4B74-B7EE-239EAFC0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59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32281-B9BC-4B37-9223-462D0712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12DC0C-6A2C-4A39-89F3-98A99484A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85D9B2-8AD1-480F-B618-78399FBBA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03B3-424B-4690-9F81-3269F865DA82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75E960-ADDA-4591-90E8-6301FC361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A4A7F6-AEB9-4958-AE5D-E25BD46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56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7D7E4-8101-4D93-9230-10D45E4AB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E0E372-D2F4-4506-84A0-85887F1D4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59F5C9-B692-47C2-9F71-00CA3320C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61A60-9E07-4C44-9D6B-AC80B3201561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8B4C2F-C27A-4AEF-9BC9-D247EDFF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5D8908-56C6-4908-957B-EB5CF733C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063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C110B4-BD2A-4A90-B2EE-F50B69E3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C38DA1-32F4-40BE-AD2D-D9182EB69A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F5C065-9B7A-42F4-988D-288E551F4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E1238F-79BA-4665-9570-A83A3A35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8C1A-9FA6-4876-8347-748F7FF4027C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ECC487-A9DF-418E-8C17-A1A7D3B26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9FE481-8088-4CC7-810F-B797296D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68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840222-95A9-47D8-9D9D-38F990C60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02850F-2253-4B45-BBF4-091B50000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E251308-3F76-45D5-9090-0F5B51F36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D7BBD5-A829-41B9-A34F-D699646FF9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E8D9275-8F6A-4EF0-BF22-2C98D49B1A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F7533B-6FB7-4997-8273-91002CCED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5E30-F02B-4835-AD7D-0B022304ADBA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33F954F-3FEA-449E-8EF0-6C16667F9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C8AF861-60E5-4196-944E-2A13DA6D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40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E3D1F6-F2ED-47D5-88FC-8470E1E6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D590D16-926C-4005-A9AC-7E517C1D9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2DA25-5FB4-4787-9E32-698A66BEC21B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DAE5E6-3DA1-478A-935D-56B51171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DF4D5D-D061-4B97-B8F0-F68831E01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51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1F39577-A669-4CC7-B966-986011617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A095-95AE-4382-B79D-D4FD400DA316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D9E860-4CA1-4CD0-919E-58F5BB20B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A048D4-68B2-4754-B59F-98AE44EBF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33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ED2FC-C050-4609-BCC6-C1661B5BA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3A7876-9E07-431E-8F4E-3A6481434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0221EC-7724-4F44-B161-D4B2D71E8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4513CC-0FA8-4EE0-9D32-4C9491D85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77B1C-74E8-4ED1-B183-D754651504D1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FC987A-8A2E-4CCF-B787-D130AA190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DE3CF6-DB84-4A52-904A-734ABB1D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453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EB64D-6C8D-46C1-878F-EEC7E77D9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0A30D49-9B9F-4D8B-A531-3F74A6460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CCF570-425F-48F9-A2D6-7F47A4493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2D8866-6A38-4382-A18B-249C3F01B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CAA26-93DA-4148-9A77-C4B92FEE01E3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40C80A-7A17-43BC-8CAC-107D9CECB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FA246F-8055-47A4-8827-8C7FB4BA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72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50A7C6C-DD22-40F0-83EF-DF36BCD9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147DDB-DB7E-4EF7-B384-7577C9C9E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9F1443-E99F-49F8-8CEF-ADDB42EA0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3C203-5105-4D2B-BB5E-5E5642CC346F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1EDF36-F750-4F81-884A-7931C980C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EC6673-D570-45AE-9537-396C355FA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16958-1E22-45FD-9C36-2667AC2C100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5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4dreamy.wordpress.com/2020/09/06/%EC%BD%94%EB%A1%9C%EB%82%98-%EC%8B%9C%EB%8C%80%EC%9D%98-%EB%B3%B5%EC%A7%80%EC%97%90-%EB%8C%80%ED%95%98%EC%97%AC-%EC%84%A0%EB%B3%84%EB%B3%B5%EC%A7%80%EB%83%90-%EB%B3%B4%ED%8E%B8%EB%B3%B5%EC%A7%8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teinspector.com/images/car-insurance/car-insurance-coverage-driver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acm.org/code-of-ethics" TargetMode="External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domduck2.blogspot.com/2015/01/blog-post_41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F946A6-87C0-403A-A4B4-2B13703CDA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Principles of AI Engineering</a:t>
            </a:r>
            <a:br>
              <a:rPr lang="en-US" dirty="0"/>
            </a:br>
            <a:r>
              <a:rPr lang="en-US" dirty="0"/>
              <a:t>Chapter 7: Ethics, Fairness, and Transparency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20889-D6EE-407D-8930-22E46285A3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Prof. Dr. Steffen Herbold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Credit: </a:t>
            </a:r>
          </a:p>
          <a:p>
            <a:r>
              <a:rPr lang="en-US" sz="1600" dirty="0"/>
              <a:t>Based on contents from Christian Kästner (https://github.com/ckaestne/seai)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65D904-3AD1-E2E7-20FE-0CF2EA1D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01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Fairness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716F75F8-5287-4FDC-8603-FFDA428FE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CB7E6B1-4D1E-ABEE-9D3F-483A9A7B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376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3D26AB-F28D-414E-AC1C-69C135523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6A0667-26C1-4B43-8B94-4F4BAFC60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950" y="2266950"/>
            <a:ext cx="6896100" cy="23241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E7D3B6B-59C3-4C70-ABF3-C83E4BDCBB7A}"/>
              </a:ext>
            </a:extLst>
          </p:cNvPr>
          <p:cNvSpPr/>
          <p:nvPr/>
        </p:nvSpPr>
        <p:spPr>
          <a:xfrm>
            <a:off x="8004396" y="6545674"/>
            <a:ext cx="298671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https://www.merriam-webster.com/dictionary/fair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0B1847-7A6E-D495-F5E7-EC54760D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404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F8F16-98A3-415A-AC55-3254DBAC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which one is fair?!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BBDD4F1-71DB-4AA8-A98F-C6276B44C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12569" y="1586496"/>
            <a:ext cx="8966860" cy="347741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D7733F6-0673-4C2E-81BA-92B8C7B3BA46}"/>
              </a:ext>
            </a:extLst>
          </p:cNvPr>
          <p:cNvSpPr txBox="1"/>
          <p:nvPr/>
        </p:nvSpPr>
        <p:spPr>
          <a:xfrm>
            <a:off x="1384465" y="5063906"/>
            <a:ext cx="3385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Evenly distributed tools and assistance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07421C9-AC4F-4CA1-8F08-9DE0FCE493BB}"/>
              </a:ext>
            </a:extLst>
          </p:cNvPr>
          <p:cNvSpPr txBox="1"/>
          <p:nvPr/>
        </p:nvSpPr>
        <p:spPr>
          <a:xfrm>
            <a:off x="3963332" y="5310142"/>
            <a:ext cx="426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Custom tools that identify and address inequality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25E9959-6682-4D24-BE23-DA022E6C1EF2}"/>
              </a:ext>
            </a:extLst>
          </p:cNvPr>
          <p:cNvSpPr txBox="1"/>
          <p:nvPr/>
        </p:nvSpPr>
        <p:spPr>
          <a:xfrm>
            <a:off x="6065378" y="5648696"/>
            <a:ext cx="6031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Fixing the system to offer equal access to both tools and opportunities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616899B-6CE5-4253-BE53-9D15662B4D10}"/>
              </a:ext>
            </a:extLst>
          </p:cNvPr>
          <p:cNvSpPr txBox="1"/>
          <p:nvPr/>
        </p:nvSpPr>
        <p:spPr>
          <a:xfrm>
            <a:off x="7989833" y="6492875"/>
            <a:ext cx="2922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… more on defining fairness later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903DF5-E8AF-3953-156C-92FB47E2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1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FCD6BD-0BB4-4364-840C-20A587E30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Legal fairness protections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8DD422-43C7-43B6-A082-49AD68C22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50" y="2651228"/>
            <a:ext cx="3990975" cy="178117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0B4B951-3313-487F-94E0-CD4603960DFD}"/>
              </a:ext>
            </a:extLst>
          </p:cNvPr>
          <p:cNvSpPr/>
          <p:nvPr/>
        </p:nvSpPr>
        <p:spPr>
          <a:xfrm>
            <a:off x="778048" y="4507123"/>
            <a:ext cx="42469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https://www.gesetze-im-internet.de/englisch_gg/englisch_gg.html#p0026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9100C77-EAE8-444B-9071-1653C4889768}"/>
              </a:ext>
            </a:extLst>
          </p:cNvPr>
          <p:cNvSpPr txBox="1"/>
          <p:nvPr/>
        </p:nvSpPr>
        <p:spPr>
          <a:xfrm>
            <a:off x="1436744" y="2237954"/>
            <a:ext cx="2929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German Basic Law (Grundgesetz)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3B031F6-15B3-479A-8DF4-6EB4BE025D91}"/>
              </a:ext>
            </a:extLst>
          </p:cNvPr>
          <p:cNvSpPr txBox="1"/>
          <p:nvPr/>
        </p:nvSpPr>
        <p:spPr>
          <a:xfrm>
            <a:off x="5717969" y="2767280"/>
            <a:ext cx="58782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USA based on various laws (e.g., Civil Rights Act, Equal Pay Act):</a:t>
            </a:r>
          </a:p>
          <a:p>
            <a:endParaRPr lang="en-US" sz="1600" dirty="0"/>
          </a:p>
          <a:p>
            <a:r>
              <a:rPr lang="en-US" sz="1600" dirty="0"/>
              <a:t>Race, color, sex, religion, national origin, citizenship, age, pregnancy, familial status, disability status, veteran status, genetic information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41426DE-AA92-4ADC-818F-5AC8FDEA7EAB}"/>
              </a:ext>
            </a:extLst>
          </p:cNvPr>
          <p:cNvSpPr txBox="1"/>
          <p:nvPr/>
        </p:nvSpPr>
        <p:spPr>
          <a:xfrm>
            <a:off x="2158960" y="5807034"/>
            <a:ext cx="7959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Sometimes regulated by specific laws and agencies: credit scoring, education, employment, …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3784C2-6C6D-EB2B-8760-79C198F17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29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86C02-9EF0-4D5A-B5FC-4BC5B850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harm on society due to unfairness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A2C764-0CF0-4CA2-97BC-A7E4DC3CD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Harms of allocation</a:t>
            </a:r>
          </a:p>
          <a:p>
            <a:pPr lvl="1"/>
            <a:r>
              <a:rPr lang="en-US" dirty="0"/>
              <a:t>Withhold opportunities or resources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Harms of representation</a:t>
            </a:r>
          </a:p>
          <a:p>
            <a:pPr lvl="1"/>
            <a:r>
              <a:rPr lang="en-US" dirty="0"/>
              <a:t>Reinforce stereotypes, subordination along the lines of identity</a:t>
            </a:r>
          </a:p>
        </p:txBody>
      </p:sp>
      <p:pic>
        <p:nvPicPr>
          <p:cNvPr id="1026" name="Picture 2" descr="https://github.com/ckaestne/seai/raw/S2022/lectures/15_intro_ethics_fairness/gender-detection.png">
            <a:extLst>
              <a:ext uri="{FF2B5EF4-FFF2-40B4-BE49-F238E27FC236}">
                <a16:creationId xmlns:a16="http://schemas.microsoft.com/office/drawing/2014/main" id="{FF3F5C93-ACCA-43C6-9081-47B6C2175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5" y="1415981"/>
            <a:ext cx="3126612" cy="254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00E90B7-E8A0-4A30-9F0D-AB67CB366578}"/>
              </a:ext>
            </a:extLst>
          </p:cNvPr>
          <p:cNvSpPr/>
          <p:nvPr/>
        </p:nvSpPr>
        <p:spPr>
          <a:xfrm>
            <a:off x="4934358" y="3934395"/>
            <a:ext cx="725764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Gender Shades: Intersectional Accuracy Disparities in Commercial Gender Classification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, Buolamwini &amp; Gebru, ACM FAT* (2018).</a:t>
            </a:r>
            <a:endParaRPr lang="en-US" sz="105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Picture 2" descr="https://github.com/ckaestne/seai/raw/S2022/lectures/15_intro_ethics_fairness/online-ad.png">
            <a:extLst>
              <a:ext uri="{FF2B5EF4-FFF2-40B4-BE49-F238E27FC236}">
                <a16:creationId xmlns:a16="http://schemas.microsoft.com/office/drawing/2014/main" id="{4D7D6656-C184-405D-966B-D1793E63D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5" y="4272024"/>
            <a:ext cx="2553538" cy="190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004FD15-2E60-4717-84E2-559495B8EDE7}"/>
              </a:ext>
            </a:extLst>
          </p:cNvPr>
          <p:cNvSpPr/>
          <p:nvPr/>
        </p:nvSpPr>
        <p:spPr>
          <a:xfrm>
            <a:off x="7014335" y="6170408"/>
            <a:ext cx="38852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Discrimination in Online Ad Delivery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, Latanya Sweeney, SSRN (2013).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339A01-A79D-1B9A-A030-48E33A3AA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245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AD34B-1E22-40EE-8FE7-209BF0EEE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Harms</a:t>
            </a:r>
          </a:p>
        </p:txBody>
      </p:sp>
      <p:pic>
        <p:nvPicPr>
          <p:cNvPr id="2050" name="Picture 2" descr="https://github.com/ckaestne/seai/raw/S2022/lectures/15_intro_ethics_fairness/harms-table.png">
            <a:extLst>
              <a:ext uri="{FF2B5EF4-FFF2-40B4-BE49-F238E27FC236}">
                <a16:creationId xmlns:a16="http://schemas.microsoft.com/office/drawing/2014/main" id="{92C0A7AC-3094-4DC1-B505-74EECFE0CA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94" y="1854183"/>
            <a:ext cx="10515600" cy="365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DAE1FFB5-7959-486A-B957-57A7B2351A95}"/>
              </a:ext>
            </a:extLst>
          </p:cNvPr>
          <p:cNvSpPr/>
          <p:nvPr/>
        </p:nvSpPr>
        <p:spPr>
          <a:xfrm>
            <a:off x="6360245" y="6492875"/>
            <a:ext cx="467926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Challenges of incorporating algorithmic fairness into practice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, FAT* Tutorial (2019).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4E1534A-EA52-4765-BCE1-9A8AAD13368C}"/>
              </a:ext>
            </a:extLst>
          </p:cNvPr>
          <p:cNvSpPr txBox="1"/>
          <p:nvPr/>
        </p:nvSpPr>
        <p:spPr>
          <a:xfrm>
            <a:off x="2484185" y="5853785"/>
            <a:ext cx="3124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Products can cause multiple harms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B6D1B26-3094-4B28-B726-D2401DAE6710}"/>
              </a:ext>
            </a:extLst>
          </p:cNvPr>
          <p:cNvSpPr txBox="1"/>
          <p:nvPr/>
        </p:nvSpPr>
        <p:spPr>
          <a:xfrm>
            <a:off x="6184300" y="5848501"/>
            <a:ext cx="4514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Identify harms while considering system objectives!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CE3D721-44F6-4438-AA62-9A6B6AE9331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608374" y="6017778"/>
            <a:ext cx="575926" cy="52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D47FBB-9561-E6E0-165B-8E012145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54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F2630-76C7-44DA-8757-92AB88FD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discrimination is harmful</a:t>
            </a:r>
          </a:p>
        </p:txBody>
      </p:sp>
      <p:pic>
        <p:nvPicPr>
          <p:cNvPr id="3074" name="Picture 2" descr="statistics - Type - I Error &amp; Type - II Error: Pregnancy test analogy - is  it legit? - Economics Stack Exchange">
            <a:extLst>
              <a:ext uri="{FF2B5EF4-FFF2-40B4-BE49-F238E27FC236}">
                <a16:creationId xmlns:a16="http://schemas.microsoft.com/office/drawing/2014/main" id="{25B3B51F-76FB-49E8-A4DB-6C32132B1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6" t="19092" r="57189" b="11601"/>
          <a:stretch/>
        </p:blipFill>
        <p:spPr bwMode="auto">
          <a:xfrm>
            <a:off x="1973303" y="1984798"/>
            <a:ext cx="122050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1D36969-2338-445F-AA8E-CD824FEFA22C}"/>
              </a:ext>
            </a:extLst>
          </p:cNvPr>
          <p:cNvSpPr txBox="1"/>
          <p:nvPr/>
        </p:nvSpPr>
        <p:spPr>
          <a:xfrm>
            <a:off x="4057941" y="2715745"/>
            <a:ext cx="4076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Medical diagnosis should take sex into account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8B74ECC-86B9-4E98-8D8A-C66FF31B2855}"/>
              </a:ext>
            </a:extLst>
          </p:cNvPr>
          <p:cNvSpPr txBox="1"/>
          <p:nvPr/>
        </p:nvSpPr>
        <p:spPr>
          <a:xfrm>
            <a:off x="2706993" y="4116502"/>
            <a:ext cx="677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The problem is unjustified discrimination, i.e., by factors that should not matter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FD3DF74-A836-4985-A5DF-12DF47E6EC45}"/>
              </a:ext>
            </a:extLst>
          </p:cNvPr>
          <p:cNvSpPr txBox="1"/>
          <p:nvPr/>
        </p:nvSpPr>
        <p:spPr>
          <a:xfrm>
            <a:off x="1552477" y="5512863"/>
            <a:ext cx="9087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Discrimination is a domain-specific concept and must be understood in the context of the problem domain!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D2DAFFF-AC2C-4709-89BB-D6EFAC79B3F3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6095997" y="4455056"/>
            <a:ext cx="1" cy="1057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00F4FD9-EEAC-4E05-8E39-87D2C8F17460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6095998" y="3054299"/>
            <a:ext cx="1" cy="10622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5A797F8-B867-4E9B-8FA3-6F668CBB8520}"/>
              </a:ext>
            </a:extLst>
          </p:cNvPr>
          <p:cNvSpPr txBox="1"/>
          <p:nvPr/>
        </p:nvSpPr>
        <p:spPr>
          <a:xfrm>
            <a:off x="2751204" y="6154321"/>
            <a:ext cx="6689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Live exercise: What are other examples where discrimination is not harmful?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39EA743-17B0-3DDB-FCF4-3D816FA65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6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F9C30-260C-45B9-9956-54CDBA2E75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Sources of bias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130CD5F-FEAE-4F8C-A2F4-222CC7411F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555246-05D5-3C85-5F6B-0E10A66BD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926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14FDA6-2042-4FA8-BA7F-464CC3C5D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is prevalent</a:t>
            </a:r>
          </a:p>
        </p:txBody>
      </p:sp>
      <p:pic>
        <p:nvPicPr>
          <p:cNvPr id="4098" name="Picture 2" descr="https://github.com/ckaestne/seai/raw/S2022/lectures/15_intro_ethics_fairness/google-translate-bias.png">
            <a:extLst>
              <a:ext uri="{FF2B5EF4-FFF2-40B4-BE49-F238E27FC236}">
                <a16:creationId xmlns:a16="http://schemas.microsoft.com/office/drawing/2014/main" id="{1DEE7547-4460-4E1F-84C9-4B87836EF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09" y="2282006"/>
            <a:ext cx="5499673" cy="278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064935B-BED7-45CF-949E-1A7107EB2DDE}"/>
              </a:ext>
            </a:extLst>
          </p:cNvPr>
          <p:cNvSpPr/>
          <p:nvPr/>
        </p:nvSpPr>
        <p:spPr>
          <a:xfrm>
            <a:off x="4640020" y="6515869"/>
            <a:ext cx="635109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Semantics derived automatically from language corpora contain human-like biases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, Caliskan et al., Science (2017).</a:t>
            </a:r>
            <a:endParaRPr lang="en-US" sz="105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100" name="Picture 4" descr="https://github.com/ckaestne/seai/raw/S2022/lectures/15_intro_ethics_fairness/bing-translate-bias.png">
            <a:extLst>
              <a:ext uri="{FF2B5EF4-FFF2-40B4-BE49-F238E27FC236}">
                <a16:creationId xmlns:a16="http://schemas.microsoft.com/office/drawing/2014/main" id="{5740C786-D620-4125-BF9E-B0A29B42D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573" y="2282385"/>
            <a:ext cx="5037703" cy="278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B87AC5E-68CB-E965-1640-215B2A4F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12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B57708-FA09-4FD5-A681-290E1B67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bias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C77AC04-3356-4B35-A153-EA6D6C79F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4391" y="1545191"/>
            <a:ext cx="10515600" cy="416655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7B71FAD-F0C9-427F-9A92-12778C92A91E}"/>
              </a:ext>
            </a:extLst>
          </p:cNvPr>
          <p:cNvSpPr txBox="1"/>
          <p:nvPr/>
        </p:nvSpPr>
        <p:spPr>
          <a:xfrm>
            <a:off x="3786173" y="5933789"/>
            <a:ext cx="4392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Data reflects past biases, not intended outcomes!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89B2D2-FF0D-2D54-C10E-E6DF3AA0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960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77A21F-AEC5-4292-BEDA-1073AD9B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A1D51C-1F9E-44F7-BC4D-F427CCF62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Ethics</a:t>
            </a:r>
          </a:p>
          <a:p>
            <a:pPr lvl="1"/>
            <a:endParaRPr lang="en-US" dirty="0"/>
          </a:p>
          <a:p>
            <a:r>
              <a:rPr lang="en-US" dirty="0"/>
              <a:t>Fairness</a:t>
            </a:r>
          </a:p>
          <a:p>
            <a:pPr lvl="1"/>
            <a:endParaRPr lang="en-US" dirty="0"/>
          </a:p>
          <a:p>
            <a:r>
              <a:rPr lang="en-US" dirty="0"/>
              <a:t>Sources of bias</a:t>
            </a:r>
          </a:p>
          <a:p>
            <a:pPr lvl="1"/>
            <a:endParaRPr lang="en-US" dirty="0"/>
          </a:p>
          <a:p>
            <a:r>
              <a:rPr lang="en-US" dirty="0"/>
              <a:t>Fairness definitions</a:t>
            </a:r>
          </a:p>
          <a:p>
            <a:pPr lvl="1"/>
            <a:endParaRPr lang="en-US" dirty="0"/>
          </a:p>
          <a:p>
            <a:r>
              <a:rPr lang="en-US" dirty="0"/>
              <a:t>Achieving fairness</a:t>
            </a:r>
          </a:p>
          <a:p>
            <a:pPr lvl="1"/>
            <a:endParaRPr lang="en-US" dirty="0"/>
          </a:p>
          <a:p>
            <a:r>
              <a:rPr lang="en-US" dirty="0"/>
              <a:t>Transparency</a:t>
            </a:r>
          </a:p>
          <a:p>
            <a:endParaRPr lang="en-US" dirty="0"/>
          </a:p>
          <a:p>
            <a:r>
              <a:rPr lang="en-US" dirty="0"/>
              <a:t>Accountability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64B9F2-8CD5-3EA8-BFA3-3B54B49FC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204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A3E2D-FFA0-49E6-B290-081B3E35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Tainted examples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19AEF9-C056-47B2-A687-3F7B54CC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703" y="2126815"/>
            <a:ext cx="5697667" cy="287041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E088525-4293-4C3F-8FD8-A76CF95C1AB4}"/>
              </a:ext>
            </a:extLst>
          </p:cNvPr>
          <p:cNvSpPr/>
          <p:nvPr/>
        </p:nvSpPr>
        <p:spPr>
          <a:xfrm>
            <a:off x="5681311" y="6539741"/>
            <a:ext cx="526793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https://www.reuters.com/article/us-amazon-com-jobs-automation-insight-idUSKCN1MK08G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82A1AF7-24A3-47BA-BD9A-853AD4EC50EB}"/>
              </a:ext>
            </a:extLst>
          </p:cNvPr>
          <p:cNvSpPr txBox="1"/>
          <p:nvPr/>
        </p:nvSpPr>
        <p:spPr>
          <a:xfrm>
            <a:off x="2124336" y="5433358"/>
            <a:ext cx="7943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Data tainted by biased examples, e.g.,  past hiring decisions which were biased in favor of man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7B79CF-9B71-24CC-2784-35DCAE9E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617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7B8492-52E6-4621-8A05-1FCE57CE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Skewed samples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2EEBCA-5852-4BC0-84F6-CDFF8BCDF1FE}"/>
              </a:ext>
            </a:extLst>
          </p:cNvPr>
          <p:cNvSpPr/>
          <p:nvPr/>
        </p:nvSpPr>
        <p:spPr>
          <a:xfrm>
            <a:off x="4667492" y="6527967"/>
            <a:ext cx="632361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Lazer, David, et al. "The parable of Google Flu: traps in big data analysis." </a:t>
            </a:r>
            <a:r>
              <a:rPr lang="en-US" sz="1050" i="1" dirty="0">
                <a:solidFill>
                  <a:schemeClr val="bg1">
                    <a:lumMod val="85000"/>
                  </a:schemeClr>
                </a:solidFill>
              </a:rPr>
              <a:t>Science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 343.6176 (2014): 1203-1205.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7F3884-C50F-41FE-B9D8-D0E0808CF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88" y="1690688"/>
            <a:ext cx="4534997" cy="43777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4A82AB2-86EF-4ECA-B476-04B7616243FF}"/>
              </a:ext>
            </a:extLst>
          </p:cNvPr>
          <p:cNvSpPr txBox="1"/>
          <p:nvPr/>
        </p:nvSpPr>
        <p:spPr>
          <a:xfrm>
            <a:off x="7154297" y="2943347"/>
            <a:ext cx="3952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Skewed samples may lead to overestimations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012C14-8DE0-4DF8-922F-21A00F79821B}"/>
              </a:ext>
            </a:extLst>
          </p:cNvPr>
          <p:cNvSpPr txBox="1"/>
          <p:nvPr/>
        </p:nvSpPr>
        <p:spPr>
          <a:xfrm>
            <a:off x="6965268" y="4504630"/>
            <a:ext cx="5031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Flu model overestimates amount of flu, because it cannot distinguish between flu and flu-like illnesses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0FA4639-53B5-4F7F-A93C-FE3C66606356}"/>
              </a:ext>
            </a:extLst>
          </p:cNvPr>
          <p:cNvCxnSpPr>
            <a:cxnSpLocks/>
          </p:cNvCxnSpPr>
          <p:nvPr/>
        </p:nvCxnSpPr>
        <p:spPr>
          <a:xfrm flipH="1" flipV="1">
            <a:off x="6436120" y="4430720"/>
            <a:ext cx="494483" cy="180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75C303B-DEC8-EEB9-75FF-7584A5FB1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30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D3D72-315A-4508-956C-251CFB67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F0CEE3-202B-4BD6-8DC2-278ADC31F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 may not be equally reliable for all parts of the data</a:t>
            </a:r>
          </a:p>
          <a:p>
            <a:endParaRPr lang="en-US" dirty="0"/>
          </a:p>
          <a:p>
            <a:r>
              <a:rPr lang="en-US" dirty="0"/>
              <a:t>Could lead to performance degradation for minorities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Car insurance based on average accidents for age group and region</a:t>
            </a:r>
          </a:p>
          <a:p>
            <a:pPr lvl="1"/>
            <a:r>
              <a:rPr lang="en-US" dirty="0"/>
              <a:t>Penalizes uncommonly safe drivers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3EE2E0-4CC7-4710-9945-18333BEE6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72226" y="1930080"/>
            <a:ext cx="4968207" cy="331213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2A07376-E928-4112-8282-569099EA4444}"/>
              </a:ext>
            </a:extLst>
          </p:cNvPr>
          <p:cNvSpPr/>
          <p:nvPr/>
        </p:nvSpPr>
        <p:spPr>
          <a:xfrm>
            <a:off x="5677386" y="6492875"/>
            <a:ext cx="50795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https://www.quoteinspector.com/images/car-insurance/car-insurance-coverage-drivers/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5660B3-5494-A6F5-04BA-F9051908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62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A00130-484A-4F99-BECA-CC03907A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0A06554-B002-490E-976C-0B4567AA4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5398" y="1798154"/>
            <a:ext cx="4122617" cy="435133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84B45A9-13C9-49AD-8144-4ADDF0A3B026}"/>
              </a:ext>
            </a:extLst>
          </p:cNvPr>
          <p:cNvSpPr txBox="1"/>
          <p:nvPr/>
        </p:nvSpPr>
        <p:spPr>
          <a:xfrm>
            <a:off x="7197467" y="3804546"/>
            <a:ext cx="281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Neighborhood as proxy for race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4C133E8-0CEB-4D40-BEBE-92073EE98256}"/>
              </a:ext>
            </a:extLst>
          </p:cNvPr>
          <p:cNvSpPr/>
          <p:nvPr/>
        </p:nvSpPr>
        <p:spPr>
          <a:xfrm>
            <a:off x="3313553" y="6492875"/>
            <a:ext cx="775604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http://archive.nytimes.com/www.nytimes.com/interactive/2011/01/23/nyregion/20110123-nyc-ethnic-neighborhoods-map.html?_r=1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C5A4BE-E21B-692B-9428-ED15505F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017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EAD780-2C2E-415F-8151-BD8D0727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diversity</a:t>
            </a:r>
          </a:p>
        </p:txBody>
      </p:sp>
      <p:pic>
        <p:nvPicPr>
          <p:cNvPr id="6146" name="Picture 2" descr="https://github.com/ckaestne/seai/raw/S2022/lectures/15_intro_ethics_fairness/shirley-card.jpg">
            <a:extLst>
              <a:ext uri="{FF2B5EF4-FFF2-40B4-BE49-F238E27FC236}">
                <a16:creationId xmlns:a16="http://schemas.microsoft.com/office/drawing/2014/main" id="{7BF4B862-A8BC-401D-8222-F7A36FE8B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1762125"/>
            <a:ext cx="59245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97687C6-2702-4D6A-BFEF-76A5474F4DC4}"/>
              </a:ext>
            </a:extLst>
          </p:cNvPr>
          <p:cNvSpPr txBox="1"/>
          <p:nvPr/>
        </p:nvSpPr>
        <p:spPr>
          <a:xfrm>
            <a:off x="2686829" y="5690472"/>
            <a:ext cx="6818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Used by Kodak to calibrate early color films. Very small sample without diversity.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9F90768-F8BB-97D2-665E-C048D7B3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75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191620-CBE4-435A-AE71-EC933107D4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Fairness definitions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BF700A-C89C-4CDC-B245-D2EBC6C590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815FF0-8400-DF73-2A34-7AC9A29BC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67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998C4-D06B-4792-9F94-C321AD5C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Anti-classification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F87AB5-A58F-4095-A5A9-E51ADD37A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Also known as </a:t>
            </a:r>
            <a:r>
              <a:rPr lang="en-US" i="1" dirty="0"/>
              <a:t>fairness through blindness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Concept</a:t>
            </a:r>
          </a:p>
          <a:p>
            <a:pPr lvl="1"/>
            <a:r>
              <a:rPr lang="en-US" dirty="0"/>
              <a:t>Ignore sensitive feature when making a decision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Remove gender and race from credit scoring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Sensitive attributes may be correlated with other features</a:t>
            </a:r>
          </a:p>
          <a:p>
            <a:pPr lvl="1"/>
            <a:r>
              <a:rPr lang="en-US" dirty="0"/>
              <a:t>Some ML tasks need sensitive attributes (e.g., medical diagnosis)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E1802AA-65BA-4687-AA66-4B3B9F47900C}"/>
              </a:ext>
            </a:extLst>
          </p:cNvPr>
          <p:cNvSpPr/>
          <p:nvPr/>
        </p:nvSpPr>
        <p:spPr>
          <a:xfrm>
            <a:off x="6602253" y="6527967"/>
            <a:ext cx="44281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https://de.wikipedia.org/wiki/Rechtspflege#/media/Datei:Berner_Iustitia.jpg</a:t>
            </a:r>
          </a:p>
        </p:txBody>
      </p:sp>
      <p:pic>
        <p:nvPicPr>
          <p:cNvPr id="8194" name="Picture 2" descr="https://upload.wikimedia.org/wikipedia/commons/thumb/0/0e/Berner_Iustitia.jpg/1280px-Berner_Iustitia.jpg">
            <a:extLst>
              <a:ext uri="{FF2B5EF4-FFF2-40B4-BE49-F238E27FC236}">
                <a16:creationId xmlns:a16="http://schemas.microsoft.com/office/drawing/2014/main" id="{071F75F3-F6A1-4F6F-89AB-B8BE8223A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988" y="902626"/>
            <a:ext cx="2266753" cy="364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CAAC21-0411-0C25-7054-82324DF6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544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E0AB9-1329-4C4F-81F7-A11B04175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anti-classification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9A34D47-7157-421F-A715-6FECB8A9EB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Can be defined as invariant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for a classifier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are arbitrary valid values for the protected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𝑔𝑒𝑛𝑑𝑒𝑟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𝑚𝑎𝑙𝑒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𝑔𝑒𝑛𝑑𝑒𝑟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𝑓𝑒𝑚𝑎𝑙𝑒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to test anti-classification for gender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Any inconsistency shows that the feature was used</a:t>
                </a:r>
              </a:p>
              <a:p>
                <a:pPr lvl="1"/>
                <a:r>
                  <a:rPr lang="en-US" dirty="0"/>
                  <a:t>This could also happen indirectly, through correlations!</a:t>
                </a:r>
              </a:p>
              <a:p>
                <a:endParaRPr lang="en-US" dirty="0"/>
              </a:p>
              <a:p>
                <a:r>
                  <a:rPr lang="en-US" dirty="0"/>
                  <a:t>Reporting the rate of inconsistencies can help estimate the impact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9A34D47-7157-421F-A715-6FECB8A9E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3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5E306F92-554D-4940-8B09-66DD9CE4DC32}"/>
                  </a:ext>
                </a:extLst>
              </p:cNvPr>
              <p:cNvSpPr/>
              <p:nvPr/>
            </p:nvSpPr>
            <p:spPr>
              <a:xfrm>
                <a:off x="3728336" y="5908253"/>
                <a:ext cx="84636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denotes that the feature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of the instance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is set to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 without changing any other feature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denotes the value of feature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of the instance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5E306F92-554D-4940-8B09-66DD9CE4D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336" y="5908253"/>
                <a:ext cx="8463664" cy="584775"/>
              </a:xfrm>
              <a:prstGeom prst="rect">
                <a:avLst/>
              </a:prstGeom>
              <a:blipFill>
                <a:blip r:embed="rId4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83577F2F-33B9-4EF5-A819-67E4A197C80F}"/>
              </a:ext>
            </a:extLst>
          </p:cNvPr>
          <p:cNvSpPr/>
          <p:nvPr/>
        </p:nvSpPr>
        <p:spPr>
          <a:xfrm>
            <a:off x="4131148" y="6442502"/>
            <a:ext cx="690444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See for example: Galhotra, Sainyam, Yuriy Brun, and Alexandra Meliou. "Fairness testing: testing software for discrimination." In Proceedings of the 2017 11th Joint Meeting on Foundations of Software Engineering, pp. 498-510. 2017.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64F90C-837C-4B20-5FA9-8804F6F1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19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398CC9-03A0-4298-8A71-E902D44C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fairness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66E4A9B-C9BF-4E4B-BE87-C5700BC0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Also called </a:t>
                </a:r>
                <a:r>
                  <a:rPr lang="en-US" i="1" dirty="0"/>
                  <a:t>independence</a:t>
                </a:r>
                <a:r>
                  <a:rPr lang="en-US" dirty="0"/>
                  <a:t> or </a:t>
                </a:r>
                <a:r>
                  <a:rPr lang="en-US" i="1" dirty="0"/>
                  <a:t>demographic parity</a:t>
                </a:r>
              </a:p>
              <a:p>
                <a:endParaRPr lang="en-US" dirty="0"/>
              </a:p>
              <a:p>
                <a:r>
                  <a:rPr lang="en-US" dirty="0"/>
                  <a:t>Can be defined as a probabilistic invariant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for a classifier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are arbitrary valid values for the protected feature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𝑐𝑟𝑒𝑑𝑖𝑡𝑠𝑐𝑜𝑟𝑒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𝑔𝑒𝑛𝑑𝑒𝑟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𝑐𝑟𝑒𝑑𝑖𝑡𝑠𝑐𝑜𝑟𝑒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𝑔𝑒𝑛𝑑𝑒𝑟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𝑓𝑒𝑚𝑎𝑙𝑒</m:t>
                        </m:r>
                      </m:e>
                    </m:d>
                  </m:oMath>
                </a14:m>
                <a:r>
                  <a:rPr lang="en-US" dirty="0"/>
                  <a:t> to test group fairness of gender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Similar to anti-classification, but with probabilities</a:t>
                </a:r>
              </a:p>
              <a:p>
                <a:pPr lvl="1"/>
                <a:r>
                  <a:rPr lang="en-US" dirty="0"/>
                  <a:t>Results do not need to be the same for each instance, but no differences for the complete group</a:t>
                </a:r>
              </a:p>
              <a:p>
                <a:endParaRPr lang="en-US" dirty="0"/>
              </a:p>
              <a:p>
                <a:r>
                  <a:rPr lang="en-US" dirty="0"/>
                  <a:t>Can be achieved without actually considering the objective</a:t>
                </a:r>
              </a:p>
              <a:p>
                <a:pPr lvl="1"/>
                <a:r>
                  <a:rPr lang="en-US" dirty="0"/>
                  <a:t>Could, e.g., assign positive credit rating randomly to match rate across groups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66E4A9B-C9BF-4E4B-BE87-C5700BC0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3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6D6063-BAD3-A70D-A8B9-47247F05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22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67CB9D-588B-47B3-8A87-29D335B4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group fairness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9D4E982-7EB6-49B7-ADBA-2A0797F425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results on different slices (e.g., male, female) of test data or even production data</a:t>
                </a:r>
              </a:p>
              <a:p>
                <a:pPr lvl="1"/>
                <a:r>
                  <a:rPr lang="en-US" dirty="0"/>
                  <a:t>Alternatively: generate new test data according to the distribution of the protected classes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Separately measure the performance</a:t>
                </a:r>
              </a:p>
              <a:p>
                <a:pPr lvl="1"/>
                <a:r>
                  <a:rPr lang="en-US" dirty="0"/>
                  <a:t>E.g., rate of positive predictions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Define threshold of allowed deviations</a:t>
                </a:r>
              </a:p>
              <a:p>
                <a:pPr lvl="1"/>
                <a:r>
                  <a:rPr lang="en-US" dirty="0"/>
                  <a:t>If the measured performance deviates by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between groups raise alarm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9D4E982-7EB6-49B7-ADBA-2A0797F425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3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FA451B-648D-65E8-5805-13D27C8B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21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Ethics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716F75F8-5287-4FDC-8603-FFDA428FE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AFEDE01-F83E-FB12-11F8-23340FA00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1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CE0A1-FC1F-47AD-B80B-5BA98237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4EC55D2-10D4-4883-9194-7D37FA3E83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Also called </a:t>
                </a:r>
                <a:r>
                  <a:rPr lang="en-US" i="1" dirty="0"/>
                  <a:t>equalized odds</a:t>
                </a:r>
              </a:p>
              <a:p>
                <a:endParaRPr lang="en-US" dirty="0"/>
              </a:p>
              <a:p>
                <a:r>
                  <a:rPr lang="en-US" dirty="0"/>
                  <a:t>For a classifier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with target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(true value) 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are arbitrary valid values for the protected feature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the following two properties must hold:</a:t>
                </a:r>
              </a:p>
              <a:p>
                <a:pPr lvl="1"/>
                <a:r>
                  <a:rPr lang="en-US" dirty="0"/>
                  <a:t>False positive rate parity: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=1|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=1|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False negative rate parity: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 All groups have the same error rate for each class</a:t>
                </a:r>
              </a:p>
              <a:p>
                <a:endParaRPr lang="en-US" dirty="0"/>
              </a:p>
              <a:p>
                <a:r>
                  <a:rPr lang="en-US" dirty="0"/>
                  <a:t>Example:</a:t>
                </a:r>
              </a:p>
              <a:p>
                <a:pPr lvl="1"/>
                <a:r>
                  <a:rPr lang="en-US" dirty="0"/>
                  <a:t>Both genders have the equal likelihood of being incorrectly denied a credit</a:t>
                </a:r>
              </a:p>
              <a:p>
                <a:pPr lvl="1"/>
                <a:r>
                  <a:rPr lang="en-US" dirty="0"/>
                  <a:t>Both genders have the equal likelihood of being incorrectly awarded a credit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4EC55D2-10D4-4883-9194-7D37FA3E83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3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7BCE70-FBCB-6D78-6A39-D236A866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21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67CB9D-588B-47B3-8A87-29D335B4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9D4E982-7EB6-49B7-ADBA-2A0797F425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results on different slices (e.g., male, female) of test data or even production data</a:t>
                </a:r>
              </a:p>
              <a:p>
                <a:pPr lvl="1"/>
                <a:r>
                  <a:rPr lang="en-US" dirty="0"/>
                  <a:t>Alternatively: generate new test data according to the distribution of the protected classes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Separately measure the false positive and false negative rates</a:t>
                </a:r>
              </a:p>
              <a:p>
                <a:pPr lvl="1"/>
                <a:r>
                  <a:rPr lang="en-US" dirty="0"/>
                  <a:t>E.g., rate of positive predictions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Define threshold of allowed deviations</a:t>
                </a:r>
              </a:p>
              <a:p>
                <a:pPr lvl="1"/>
                <a:r>
                  <a:rPr lang="en-US" dirty="0"/>
                  <a:t>If a measured rate deviates by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between groups raise alarm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Similar to testing group fairness, but with two specific criteria that both need to be fulfilled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9D4E982-7EB6-49B7-ADBA-2A0797F425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3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DF1740-A386-8D34-B86C-BBDCAEC0B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60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1A779A-7B3B-4805-B7DB-2162413E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exercise: Is this cancer classifier fair?</a:t>
            </a:r>
          </a:p>
        </p:txBody>
      </p:sp>
      <p:pic>
        <p:nvPicPr>
          <p:cNvPr id="1026" name="Picture 2" descr="https://github.com/ckaestne/seai/raw/S2022/lectures/16_fairness_i/cancer-stats.jpg">
            <a:extLst>
              <a:ext uri="{FF2B5EF4-FFF2-40B4-BE49-F238E27FC236}">
                <a16:creationId xmlns:a16="http://schemas.microsoft.com/office/drawing/2014/main" id="{04CA1C91-EC9C-4276-9570-851FF690A6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173" y="2293056"/>
            <a:ext cx="8839654" cy="341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A99AB5-F167-2146-09B7-D31C102EB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371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3882A-529B-480B-BB95-D9D6F3E76A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Achieving fairness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05B4E9-60AA-4366-92E9-371B913D65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C8D052-B901-2D9D-CA23-BB610D9E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76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A746DF-1B9F-469F-AF78-E4502D2CE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 throughout the lifecycle</a:t>
            </a:r>
          </a:p>
        </p:txBody>
      </p:sp>
      <p:pic>
        <p:nvPicPr>
          <p:cNvPr id="7170" name="Picture 2" descr="https://github.com/ckaestne/seai/raw/S2022/lectures/15_intro_ethics_fairness/fairness-lifecycle.jpg">
            <a:extLst>
              <a:ext uri="{FF2B5EF4-FFF2-40B4-BE49-F238E27FC236}">
                <a16:creationId xmlns:a16="http://schemas.microsoft.com/office/drawing/2014/main" id="{2F632E98-9C34-44FB-A67E-C19DAC59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7" y="1794556"/>
            <a:ext cx="835342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CD939EC-7CAF-4EF7-A004-C268BF7E3276}"/>
              </a:ext>
            </a:extLst>
          </p:cNvPr>
          <p:cNvSpPr/>
          <p:nvPr/>
        </p:nvSpPr>
        <p:spPr>
          <a:xfrm>
            <a:off x="6729143" y="6553151"/>
            <a:ext cx="430252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Fairness-aware Machine Learning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, Bennett et al., WSDM Tutorial (2019).</a:t>
            </a:r>
            <a:endParaRPr lang="en-US" sz="10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3BE85C8-3C2C-B539-8E88-8DD9D88E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507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33D94-5073-418A-B187-3A0FB62B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achieving fair systems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413AC7-E1B8-46AB-A430-47E6752D6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Fairness is a system-level property</a:t>
            </a:r>
          </a:p>
          <a:p>
            <a:pPr lvl="1"/>
            <a:r>
              <a:rPr lang="en-US" dirty="0"/>
              <a:t>Consider goals, user interaction design, data collection, monitoring, model interaction, …</a:t>
            </a:r>
          </a:p>
          <a:p>
            <a:r>
              <a:rPr lang="en-US" dirty="0"/>
              <a:t>Fairness-aware data collection and fairness testing for training data</a:t>
            </a:r>
          </a:p>
          <a:p>
            <a:r>
              <a:rPr lang="en-US" dirty="0"/>
              <a:t>Identifying blind spots</a:t>
            </a:r>
          </a:p>
          <a:p>
            <a:pPr lvl="1"/>
            <a:r>
              <a:rPr lang="en-US" dirty="0"/>
              <a:t>Proactive vs. reactive</a:t>
            </a:r>
          </a:p>
          <a:p>
            <a:pPr lvl="1"/>
            <a:r>
              <a:rPr lang="en-US" dirty="0"/>
              <a:t>Team bias and checklists</a:t>
            </a:r>
          </a:p>
          <a:p>
            <a:r>
              <a:rPr lang="en-US" dirty="0"/>
              <a:t>Fairness auditing processes and tools</a:t>
            </a:r>
          </a:p>
          <a:p>
            <a:r>
              <a:rPr lang="en-US" dirty="0"/>
              <a:t>Diagnosis and debugging</a:t>
            </a:r>
          </a:p>
          <a:p>
            <a:pPr lvl="1"/>
            <a:r>
              <a:rPr lang="en-US" dirty="0"/>
              <a:t>Outliers? Systemic problems? Causes?</a:t>
            </a:r>
          </a:p>
          <a:p>
            <a:r>
              <a:rPr lang="en-US" dirty="0"/>
              <a:t>Guiding interventions</a:t>
            </a:r>
          </a:p>
          <a:p>
            <a:pPr lvl="1"/>
            <a:r>
              <a:rPr lang="en-US" dirty="0"/>
              <a:t>Adjust goals? More data? Better data? Side effects? Redesign?</a:t>
            </a:r>
          </a:p>
          <a:p>
            <a:r>
              <a:rPr lang="en-US" dirty="0"/>
              <a:t>Assessing bias of humans in the loop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2C6F0EA-1B7C-4E52-95DF-AC1EB85DE924}"/>
              </a:ext>
            </a:extLst>
          </p:cNvPr>
          <p:cNvSpPr/>
          <p:nvPr/>
        </p:nvSpPr>
        <p:spPr>
          <a:xfrm>
            <a:off x="2785056" y="6357216"/>
            <a:ext cx="81367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Holstein, Kenneth, Jennifer Wortman Vaughan, Hal Daumé III, Miro Dudik, and Hanna Wallach. "Improving fairness in machine learning systems: What do industry practitioners need?" In Proceedings of the 2019 CHI Conference on Human Factors in Computing Systems, pp. 1-16. 2019.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0D02C6D-B434-43C9-9D7A-8B507E3C44BF}"/>
              </a:ext>
            </a:extLst>
          </p:cNvPr>
          <p:cNvSpPr txBox="1"/>
          <p:nvPr/>
        </p:nvSpPr>
        <p:spPr>
          <a:xfrm>
            <a:off x="2753354" y="5759259"/>
            <a:ext cx="680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All of this costs money, which means we need (strong!) incentives for fairness!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FF20AC-3518-D120-632B-5C139C885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820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ECB59-E311-4273-AEF3-843DF20C2F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Transparency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D86ED0-06D2-4B61-B60C-AB6218B60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344639-7411-550E-AA0C-A5DF748E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701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D62B5-E5BD-493E-AA18-68E7B351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Facebook‘s feed curation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476A6B-0235-49AC-974C-A53EC3E90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507" y="2091164"/>
            <a:ext cx="6560127" cy="4351338"/>
          </a:xfrm>
        </p:spPr>
        <p:txBody>
          <a:bodyPr/>
          <a:lstStyle/>
          <a:p>
            <a:r>
              <a:rPr lang="en-US" dirty="0"/>
              <a:t>62% of people interviewed were not aware that there is a curation algorithm</a:t>
            </a:r>
          </a:p>
          <a:p>
            <a:endParaRPr lang="en-US" dirty="0"/>
          </a:p>
          <a:p>
            <a:r>
              <a:rPr lang="en-US" dirty="0"/>
              <a:t>Many were surprised and angry when learning about this</a:t>
            </a:r>
          </a:p>
          <a:p>
            <a:pPr lvl="1"/>
            <a:r>
              <a:rPr lang="en-US" dirty="0"/>
              <a:t>“Participants were most upset when close friends and family were not shown in their feeds […] participants often attributed mussing stories to their friends‘ decisions to exclude them rather to Facebook News Feed algorithm”</a:t>
            </a:r>
          </a:p>
          <a:p>
            <a:pPr lvl="1"/>
            <a:endParaRPr lang="en-US" dirty="0"/>
          </a:p>
          <a:p>
            <a:r>
              <a:rPr lang="en-US" dirty="0"/>
              <a:t>Learning about the algorithm did not change the satisfaction level</a:t>
            </a:r>
          </a:p>
          <a:p>
            <a:pPr lvl="1"/>
            <a:endParaRPr lang="en-US" dirty="0"/>
          </a:p>
          <a:p>
            <a:r>
              <a:rPr lang="en-US" dirty="0"/>
              <a:t>More active engagement and more feeling of control desired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D7BA798-7A9E-47F8-999C-57E0A5308CC9}"/>
              </a:ext>
            </a:extLst>
          </p:cNvPr>
          <p:cNvSpPr/>
          <p:nvPr/>
        </p:nvSpPr>
        <p:spPr>
          <a:xfrm>
            <a:off x="621973" y="6442502"/>
            <a:ext cx="1061654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Eslami, Motahhare, Aimee Rickman, Kristen Vaccaro, Amirhossein Aleyasen, Andy Vuong, Karrie Karahalios, Kevin Hamilton, and Christian Sandvig. I always assumed that I wasn't really that close to [her]: Reasoning about Invisible Algorithms in News Feeds. In Proceedings of the 33rd annual ACM conference on human factors in computing systems, pp. 153-162. ACM, 2015.</a:t>
            </a:r>
          </a:p>
        </p:txBody>
      </p:sp>
      <p:pic>
        <p:nvPicPr>
          <p:cNvPr id="1026" name="Picture 2" descr="Facebook with and without filtering">
            <a:extLst>
              <a:ext uri="{FF2B5EF4-FFF2-40B4-BE49-F238E27FC236}">
                <a16:creationId xmlns:a16="http://schemas.microsoft.com/office/drawing/2014/main" id="{1B5BC212-48B9-4135-9A47-B410D957E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09" y="2131619"/>
            <a:ext cx="4660658" cy="268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4767D8-DE3D-E87C-2456-58D2192C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46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74EAF7-C978-4C20-B75D-61557E0F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transparency is difficult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95687-81D8-493C-B3AA-1B7A97821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User may feel influence and control, even if controls are only placebo controls (no real effect)</a:t>
            </a:r>
          </a:p>
          <a:p>
            <a:endParaRPr lang="en-US" dirty="0"/>
          </a:p>
          <a:p>
            <a:r>
              <a:rPr lang="en-US" dirty="0"/>
              <a:t>Companies often only give vague or generic explanations to appease regulators</a:t>
            </a:r>
          </a:p>
        </p:txBody>
      </p:sp>
      <p:pic>
        <p:nvPicPr>
          <p:cNvPr id="2052" name="Picture 4" descr="Sensemaking in study on how humans interpret machine filters and controls they have over it">
            <a:extLst>
              <a:ext uri="{FF2B5EF4-FFF2-40B4-BE49-F238E27FC236}">
                <a16:creationId xmlns:a16="http://schemas.microsoft.com/office/drawing/2014/main" id="{BD51239A-F406-4A77-8419-CC73C79EE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540" y="1890933"/>
            <a:ext cx="8475024" cy="261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1BC0AB4-8618-4F82-A7D7-505D6CD92AF4}"/>
              </a:ext>
            </a:extLst>
          </p:cNvPr>
          <p:cNvSpPr/>
          <p:nvPr/>
        </p:nvSpPr>
        <p:spPr>
          <a:xfrm>
            <a:off x="619373" y="6604084"/>
            <a:ext cx="1045622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Vaccaro, Kristen, Dylan Huang, Motahhare Eslami, Christian Sandvig, Kevin Hamilton, and Karrie Karahalios. "The illusion of control: Placebo effects of control settings." In Proc CHI, 2018.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B51D08-EDDD-ACA2-2B38-22098ADB2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11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4AC0AB-688C-4AC9-BC72-B3C4F408A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transparency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564D1D-BCE9-4A6E-91A8-F86667B5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Transparency has side effects</a:t>
            </a:r>
          </a:p>
          <a:p>
            <a:pPr lvl="1"/>
            <a:r>
              <a:rPr lang="en-US" dirty="0"/>
              <a:t>Intellectual property</a:t>
            </a:r>
          </a:p>
          <a:p>
            <a:pPr lvl="1"/>
            <a:r>
              <a:rPr lang="en-US" dirty="0"/>
              <a:t>Trade secrets</a:t>
            </a:r>
          </a:p>
          <a:p>
            <a:pPr lvl="1"/>
            <a:r>
              <a:rPr lang="en-US" dirty="0"/>
              <a:t>Fairness</a:t>
            </a:r>
          </a:p>
          <a:p>
            <a:pPr lvl="1"/>
            <a:r>
              <a:rPr lang="en-US" dirty="0"/>
              <a:t>Perceptions</a:t>
            </a:r>
          </a:p>
          <a:p>
            <a:pPr lvl="1"/>
            <a:r>
              <a:rPr lang="en-US" dirty="0"/>
              <a:t>Ethics</a:t>
            </a:r>
          </a:p>
          <a:p>
            <a:pPr lvl="1"/>
            <a:r>
              <a:rPr lang="en-US" dirty="0"/>
              <a:t>Privacy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to determine the level of transparency? How to design the system? How much control should be given?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F4C139-B460-7266-0249-25497D395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4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F69953-53C7-47B9-A73F-4D4C732D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Legal vs. Ethical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F2721E-B566-47A3-B523-8A555D96F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Legal</a:t>
            </a:r>
          </a:p>
          <a:p>
            <a:pPr lvl="1"/>
            <a:r>
              <a:rPr lang="en-US" dirty="0"/>
              <a:t>In accordance to societal laws</a:t>
            </a:r>
          </a:p>
          <a:p>
            <a:pPr lvl="1"/>
            <a:r>
              <a:rPr lang="en-US" dirty="0"/>
              <a:t>Systematic body of rules governing society, defined by the government</a:t>
            </a:r>
          </a:p>
          <a:p>
            <a:pPr lvl="1"/>
            <a:r>
              <a:rPr lang="en-US" dirty="0"/>
              <a:t>Punishment for violation</a:t>
            </a:r>
          </a:p>
          <a:p>
            <a:pPr lvl="1"/>
            <a:endParaRPr lang="en-US" dirty="0"/>
          </a:p>
          <a:p>
            <a:r>
              <a:rPr lang="en-US" dirty="0"/>
              <a:t>Ethical</a:t>
            </a:r>
          </a:p>
          <a:p>
            <a:pPr lvl="1"/>
            <a:r>
              <a:rPr lang="en-US" dirty="0"/>
              <a:t>Following moral principles of traditions, groups, or individuals</a:t>
            </a:r>
          </a:p>
          <a:p>
            <a:pPr lvl="1"/>
            <a:r>
              <a:rPr lang="en-US" dirty="0"/>
              <a:t>Branch of philosophy, science of a standard human conduct</a:t>
            </a:r>
          </a:p>
          <a:p>
            <a:pPr lvl="1"/>
            <a:r>
              <a:rPr lang="en-US" dirty="0"/>
              <a:t>Professional ethics are rules codified by a professional organization</a:t>
            </a:r>
          </a:p>
          <a:p>
            <a:pPr lvl="2"/>
            <a:r>
              <a:rPr lang="en-US" dirty="0"/>
              <a:t>E.g., ACM: </a:t>
            </a:r>
            <a:r>
              <a:rPr lang="en-US" dirty="0">
                <a:hlinkClick r:id="rId3"/>
              </a:rPr>
              <a:t>https://www.acm.org/code-of-ethics</a:t>
            </a:r>
            <a:endParaRPr lang="en-US" dirty="0"/>
          </a:p>
          <a:p>
            <a:pPr lvl="1"/>
            <a:r>
              <a:rPr lang="en-US" dirty="0"/>
              <a:t>Not legally binding, (usually) no strict enforcement</a:t>
            </a:r>
          </a:p>
          <a:p>
            <a:pPr lvl="1"/>
            <a:r>
              <a:rPr lang="en-US" dirty="0"/>
              <a:t>High ethical standards may yield long-term benefits through image and staff locality</a:t>
            </a:r>
          </a:p>
          <a:p>
            <a:pPr lvl="1"/>
            <a:endParaRPr lang="en-US" dirty="0"/>
          </a:p>
        </p:txBody>
      </p:sp>
      <p:pic>
        <p:nvPicPr>
          <p:cNvPr id="5" name="Grafik 4" descr="Waage der Justitia">
            <a:extLst>
              <a:ext uri="{FF2B5EF4-FFF2-40B4-BE49-F238E27FC236}">
                <a16:creationId xmlns:a16="http://schemas.microsoft.com/office/drawing/2014/main" id="{C6E9E193-331C-4BC0-B131-159F73E00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9" y="3430980"/>
            <a:ext cx="1203365" cy="1203365"/>
          </a:xfrm>
          <a:prstGeom prst="rect">
            <a:avLst/>
          </a:prstGeom>
        </p:spPr>
      </p:pic>
      <p:pic>
        <p:nvPicPr>
          <p:cNvPr id="7" name="Grafik 6" descr="Richter">
            <a:extLst>
              <a:ext uri="{FF2B5EF4-FFF2-40B4-BE49-F238E27FC236}">
                <a16:creationId xmlns:a16="http://schemas.microsoft.com/office/drawing/2014/main" id="{FC78B399-1A1A-4020-B4EF-F3DA21ED0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9019" y="1983180"/>
            <a:ext cx="1059561" cy="1059561"/>
          </a:xfrm>
          <a:prstGeom prst="rect">
            <a:avLst/>
          </a:prstGeom>
        </p:spPr>
      </p:pic>
      <p:pic>
        <p:nvPicPr>
          <p:cNvPr id="9" name="Grafik 8" descr="Häkchen">
            <a:extLst>
              <a:ext uri="{FF2B5EF4-FFF2-40B4-BE49-F238E27FC236}">
                <a16:creationId xmlns:a16="http://schemas.microsoft.com/office/drawing/2014/main" id="{3070A564-516D-437A-80B2-4A2DCBD0A4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14856" y="3949559"/>
            <a:ext cx="146412" cy="146412"/>
          </a:xfrm>
          <a:prstGeom prst="rect">
            <a:avLst/>
          </a:prstGeom>
        </p:spPr>
      </p:pic>
      <p:pic>
        <p:nvPicPr>
          <p:cNvPr id="11" name="Grafik 10" descr="Schließen">
            <a:extLst>
              <a:ext uri="{FF2B5EF4-FFF2-40B4-BE49-F238E27FC236}">
                <a16:creationId xmlns:a16="http://schemas.microsoft.com/office/drawing/2014/main" id="{4505D384-0978-435C-B430-8C02E1314C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88782" y="3949559"/>
            <a:ext cx="146412" cy="14641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750A58-89D5-6E0D-EF43-F1B9548A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809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25C8-4C54-4B17-AEC8-D32E1A87B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exercise:</a:t>
            </a:r>
            <a:br>
              <a:rPr lang="en-US" dirty="0"/>
            </a:br>
            <a:r>
              <a:rPr lang="en-US" dirty="0"/>
              <a:t>Attacking models through explanations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AE596B-24AD-4FCC-A65F-F8255422A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a detailed explanation of how a results was achieved help to hack the model?</a:t>
            </a:r>
          </a:p>
          <a:p>
            <a:pPr lvl="1"/>
            <a:r>
              <a:rPr lang="en-US" dirty="0"/>
              <a:t>Loan 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Unlocking mobile phones with a face scan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Automatic grading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Cancer diagnosis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Spam detection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20A19C-CD9B-5373-8CAC-147ACE3A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9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9FB710-DD31-406A-966D-E24F2667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proxies as 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B1E352-8DBB-4966-B55F-A52AFFABE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Attackable models often use weak proxy features</a:t>
            </a:r>
          </a:p>
          <a:p>
            <a:endParaRPr lang="de-DE" dirty="0"/>
          </a:p>
          <a:p>
            <a:endParaRPr lang="en-US" dirty="0"/>
          </a:p>
          <a:p>
            <a:r>
              <a:rPr lang="en-US" dirty="0"/>
              <a:t>Protections require to make the model hard to observe (e.g., expensive to query)</a:t>
            </a:r>
          </a:p>
          <a:p>
            <a:pPr lvl="1"/>
            <a:r>
              <a:rPr lang="en-US" dirty="0"/>
              <a:t>Similar to security by obscurity</a:t>
            </a:r>
          </a:p>
          <a:p>
            <a:pPr lvl="1"/>
            <a:endParaRPr lang="de-DE" dirty="0"/>
          </a:p>
          <a:p>
            <a:endParaRPr lang="en-US" dirty="0"/>
          </a:p>
          <a:p>
            <a:r>
              <a:rPr lang="en-US" dirty="0"/>
              <a:t>Transparency is the opposite!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83D85C-0EB6-B9F6-FE32-3A44FFA5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74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C61B8-4323-49F1-BF6A-58EB8407B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oversight and appeals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008CF4-ADFF-44CD-AA80-04F32C4C0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Unavoidable that ML models will make mistakes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Informing users about this may not comfort them</a:t>
            </a:r>
          </a:p>
          <a:p>
            <a:pPr lvl="1"/>
            <a:r>
              <a:rPr lang="en-US" dirty="0"/>
              <a:t>Imagine a bank telling you that they may falsely reject the loan for your dream house with 5% probability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Often not possible to appeal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FA7316-778E-ECE8-D06B-34F45EC4A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92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9C419-025A-48AD-8488-BEE7BA64F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humans in the loop help?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9A8E6B-F67F-41ED-BFBB-1676D0B20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 if ML is used because human decisions are the bottleneck that should be reduced/removed?</a:t>
            </a:r>
          </a:p>
          <a:p>
            <a:endParaRPr lang="de-DE" dirty="0"/>
          </a:p>
          <a:p>
            <a:endParaRPr lang="en-US" dirty="0"/>
          </a:p>
          <a:p>
            <a:r>
              <a:rPr lang="en-US" dirty="0"/>
              <a:t>… if ML is used because human decisions are biased and inconsistent?</a:t>
            </a:r>
          </a:p>
          <a:p>
            <a:endParaRPr lang="de-DE" dirty="0"/>
          </a:p>
          <a:p>
            <a:endParaRPr lang="en-US" dirty="0"/>
          </a:p>
          <a:p>
            <a:r>
              <a:rPr lang="en-US" dirty="0"/>
              <a:t>… if ML is used because the data is extremely complex and hard to understand for humans?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BD28851-E033-4CFF-983B-228DBB3F8E5A}"/>
              </a:ext>
            </a:extLst>
          </p:cNvPr>
          <p:cNvSpPr txBox="1"/>
          <p:nvPr/>
        </p:nvSpPr>
        <p:spPr>
          <a:xfrm>
            <a:off x="3448704" y="4809507"/>
            <a:ext cx="5294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Human in the loop may cause more problems than it solves!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F6F14C-DF9A-28FC-F59D-219CA91C0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6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02F888-8BF9-4209-B98C-2E79FBDC3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human oversight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ECCC46-DC65-4B98-B553-06DC408E2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entire system and consequences of mistakes</a:t>
            </a:r>
          </a:p>
          <a:p>
            <a:endParaRPr lang="en-US" dirty="0"/>
          </a:p>
          <a:p>
            <a:r>
              <a:rPr lang="en-US" dirty="0"/>
              <a:t>Deliberately design mitigation strategies for handling mistakes</a:t>
            </a:r>
          </a:p>
          <a:p>
            <a:endParaRPr lang="en-US" dirty="0"/>
          </a:p>
          <a:p>
            <a:r>
              <a:rPr lang="en-US" dirty="0"/>
              <a:t>Consider keeping humans in the loop while balancing harms and costs</a:t>
            </a:r>
          </a:p>
          <a:p>
            <a:pPr lvl="1"/>
            <a:r>
              <a:rPr lang="en-US" dirty="0"/>
              <a:t>Determine possible pathways for appeals and complaints, as well as how to respond</a:t>
            </a:r>
          </a:p>
          <a:p>
            <a:pPr lvl="1"/>
            <a:r>
              <a:rPr lang="en-US" dirty="0"/>
              <a:t>Determine possibility to review ML decisions and how they may be overridden by humans</a:t>
            </a:r>
          </a:p>
          <a:p>
            <a:pPr lvl="1"/>
            <a:r>
              <a:rPr lang="en-US" dirty="0"/>
              <a:t>Track telemetry data to enable investigation of (common and uncommon) mistakes</a:t>
            </a:r>
          </a:p>
          <a:p>
            <a:pPr lvl="1"/>
            <a:r>
              <a:rPr lang="en-US" dirty="0"/>
              <a:t>Consider if auditing models and decision process is a better choice than an appeals process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10FD0D-7F5E-B0F3-2C77-425189AC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76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3B7EB-6122-4FA3-ABF2-91113FC4D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for transparent and audited models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363BD2A-26FE-4FE0-9CC7-74961193E065}"/>
              </a:ext>
            </a:extLst>
          </p:cNvPr>
          <p:cNvSpPr/>
          <p:nvPr/>
        </p:nvSpPr>
        <p:spPr>
          <a:xfrm>
            <a:off x="782007" y="6604084"/>
            <a:ext cx="101237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Rudin, Cynthia. "Stop explaining black box machine learning models for high stakes decisions and use interpretable models instead." Nature Machine Intelligence 1.5 (2019): 206-215.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E1D3DA-E330-4811-9AEF-0D6E98437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78" y="1739919"/>
            <a:ext cx="4925538" cy="255466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325094F-54B4-4742-9F72-2F303C71CFE3}"/>
              </a:ext>
            </a:extLst>
          </p:cNvPr>
          <p:cNvSpPr/>
          <p:nvPr/>
        </p:nvSpPr>
        <p:spPr>
          <a:xfrm>
            <a:off x="6245186" y="2724862"/>
            <a:ext cx="54092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No black box should be deployed when there exists an interpretable model with the same level of performance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F214D5C-6DA8-4D26-B7A7-20051216D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High stakes decisions with government involvement (e.g., recidivism, policing, city planning)</a:t>
            </a:r>
          </a:p>
          <a:p>
            <a:r>
              <a:rPr lang="en-US" dirty="0"/>
              <a:t>High stakes decisions in medicine (e.g., treatments)</a:t>
            </a:r>
          </a:p>
          <a:p>
            <a:r>
              <a:rPr lang="en-US" dirty="0"/>
              <a:t>High stakes decisions with discrimination concerns (e.g., hiring, loans, housing)</a:t>
            </a:r>
          </a:p>
          <a:p>
            <a:r>
              <a:rPr lang="en-US" dirty="0"/>
              <a:t>Decisions that influence society and discourse (e.g., content curation, targeted advertisement)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C57D83-C08D-B8DC-68C7-06367DB86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726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D5877D-C072-4DF2-B36B-DF7791747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Accountability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3DEDBF-6C24-4C13-B945-915C2C86B9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CFEB02-AB18-BE21-A9C5-0FC86193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21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92EB6-FEC1-42FF-8E0B-0B25E036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03CCBA-FB08-443A-9CE6-5DD7625DB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Accountability, responsibility, liability, and culpability all overlap in common use</a:t>
            </a:r>
          </a:p>
          <a:p>
            <a:pPr lvl="1"/>
            <a:r>
              <a:rPr lang="en-US" dirty="0"/>
              <a:t>All about assigning blame and responsibility for fixing something or paying for damages</a:t>
            </a:r>
          </a:p>
          <a:p>
            <a:pPr lvl="1"/>
            <a:endParaRPr lang="en-US" dirty="0"/>
          </a:p>
          <a:p>
            <a:r>
              <a:rPr lang="en-US" dirty="0"/>
              <a:t>Liability and culpability have a legal connotation</a:t>
            </a:r>
          </a:p>
          <a:p>
            <a:pPr lvl="1"/>
            <a:r>
              <a:rPr lang="en-US" dirty="0"/>
              <a:t>You may be </a:t>
            </a:r>
            <a:r>
              <a:rPr lang="en-US" i="1" dirty="0"/>
              <a:t>liable</a:t>
            </a:r>
            <a:r>
              <a:rPr lang="en-US" dirty="0"/>
              <a:t> for damages because you are held </a:t>
            </a:r>
            <a:r>
              <a:rPr lang="en-US" i="1" dirty="0"/>
              <a:t>culpable</a:t>
            </a:r>
            <a:r>
              <a:rPr lang="en-US" dirty="0"/>
              <a:t> for a problem</a:t>
            </a:r>
          </a:p>
          <a:p>
            <a:endParaRPr lang="en-US" dirty="0"/>
          </a:p>
          <a:p>
            <a:r>
              <a:rPr lang="en-US" dirty="0"/>
              <a:t>Accountability and responsibility rather tend to descript ethical aspirations</a:t>
            </a:r>
          </a:p>
          <a:p>
            <a:endParaRPr lang="en-US" dirty="0"/>
          </a:p>
          <a:p>
            <a:r>
              <a:rPr lang="en-US" dirty="0"/>
              <a:t>Similar to “legal vs. ethical” discussed at the beginning of this chapter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72069C-9A1C-72DC-34C8-BCC236BFD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32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6EBAD-2071-41F3-BFC4-257F37E9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responsible?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B508492-47D1-4A92-A458-B261F1C0FFCB}"/>
              </a:ext>
            </a:extLst>
          </p:cNvPr>
          <p:cNvSpPr/>
          <p:nvPr/>
        </p:nvSpPr>
        <p:spPr>
          <a:xfrm>
            <a:off x="846830" y="4942767"/>
            <a:ext cx="3482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https://leftronic.com/blog/social-media-addiction-statistics/</a:t>
            </a:r>
          </a:p>
        </p:txBody>
      </p:sp>
      <p:pic>
        <p:nvPicPr>
          <p:cNvPr id="5" name="Picture 4" descr="teen-suicide-rate">
            <a:extLst>
              <a:ext uri="{FF2B5EF4-FFF2-40B4-BE49-F238E27FC236}">
                <a16:creationId xmlns:a16="http://schemas.microsoft.com/office/drawing/2014/main" id="{40D8F804-D005-43E6-9A18-7EE94A538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81" y="2584845"/>
            <a:ext cx="3853543" cy="226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0DB1D61-E629-4D4A-8DD6-C1656F3B8833}"/>
              </a:ext>
            </a:extLst>
          </p:cNvPr>
          <p:cNvSpPr/>
          <p:nvPr/>
        </p:nvSpPr>
        <p:spPr>
          <a:xfrm>
            <a:off x="5565568" y="2812775"/>
            <a:ext cx="636319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https://www.theverge.com/2021/10/14/22726111/robot-dogs-with-guns-sword-international-ghost-robotics</a:t>
            </a:r>
          </a:p>
        </p:txBody>
      </p:sp>
      <p:pic>
        <p:nvPicPr>
          <p:cNvPr id="3074" name="Picture 2" descr="https://cdn.vox-cdn.com/thumbor/Ku5kRaf63xjt__ZDu7A7dy-i3A4=/0x0:1395x1200/1200x800/filters:focal(596x241:818x463)/cdn.vox-cdn.com/uploads/chorus_image/image/69994007/sword_spur_robot_dog_gun.0.jpeg">
            <a:extLst>
              <a:ext uri="{FF2B5EF4-FFF2-40B4-BE49-F238E27FC236}">
                <a16:creationId xmlns:a16="http://schemas.microsoft.com/office/drawing/2014/main" id="{89330DC3-0814-4CF0-9EB4-EE94FC7A6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026" y="454853"/>
            <a:ext cx="3404968" cy="226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ws headline: How US surveillance technology is propping up authoritarian regimes">
            <a:extLst>
              <a:ext uri="{FF2B5EF4-FFF2-40B4-BE49-F238E27FC236}">
                <a16:creationId xmlns:a16="http://schemas.microsoft.com/office/drawing/2014/main" id="{D30CA9BF-B5D9-4F6C-A791-F9924FD63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383" y="3320797"/>
            <a:ext cx="2769884" cy="34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4C282B-8F23-ACF1-C80C-513D3B583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73F6D-355F-4C35-AC1A-BA5DA231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software engineers usually handle this 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E3D6FC-8BEC-4C8C-8C18-DC1CE049A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2" y="2159369"/>
            <a:ext cx="6778378" cy="21174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BF43A9A-5CFC-4F61-8FA3-5CC9113327B5}"/>
              </a:ext>
            </a:extLst>
          </p:cNvPr>
          <p:cNvSpPr txBox="1"/>
          <p:nvPr/>
        </p:nvSpPr>
        <p:spPr>
          <a:xfrm>
            <a:off x="3136779" y="4276862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GPL 3.0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E99D3D-757F-4527-8E87-E8D4ED62B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5167312"/>
            <a:ext cx="8286750" cy="109537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9449F04-7FED-4FE3-BC8D-81D207A371E2}"/>
              </a:ext>
            </a:extLst>
          </p:cNvPr>
          <p:cNvSpPr txBox="1"/>
          <p:nvPr/>
        </p:nvSpPr>
        <p:spPr>
          <a:xfrm>
            <a:off x="4483702" y="6214754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MIT License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D277F1-66FC-4EBB-833E-CF0BC469A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89" y="1830048"/>
            <a:ext cx="5105400" cy="29813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FFB6D58-AB99-496E-8C98-49E1CF1E88B7}"/>
              </a:ext>
            </a:extLst>
          </p:cNvPr>
          <p:cNvSpPr txBox="1"/>
          <p:nvPr/>
        </p:nvSpPr>
        <p:spPr>
          <a:xfrm>
            <a:off x="8600171" y="4846774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Apache License 2.0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844512F-C2D4-46AD-03B6-357E8C89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32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16908B-0869-4676-8CDA-1C2096989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Social Networks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7E45057-1BEC-4C2D-A293-1B42E3FB0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7136" y="1404050"/>
            <a:ext cx="8957727" cy="435133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B120B43-E383-448E-B443-D90C98BF218A}"/>
              </a:ext>
            </a:extLst>
          </p:cNvPr>
          <p:cNvSpPr/>
          <p:nvPr/>
        </p:nvSpPr>
        <p:spPr>
          <a:xfrm>
            <a:off x="8528521" y="6604084"/>
            <a:ext cx="254108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https://about.facebook.com/company-info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259D2E7-2D45-4873-BF1C-5B86019B7D6A}"/>
              </a:ext>
            </a:extLst>
          </p:cNvPr>
          <p:cNvSpPr txBox="1"/>
          <p:nvPr/>
        </p:nvSpPr>
        <p:spPr>
          <a:xfrm>
            <a:off x="3688064" y="6010459"/>
            <a:ext cx="4815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Live exercise: What are the actual business objectives?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843AA02-54F3-4A95-32D8-9C892237A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4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D0A3D-2245-40B4-8EF8-037734E8F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to blame “The Algorithm” /</a:t>
            </a:r>
            <a:br>
              <a:rPr lang="en-US" dirty="0"/>
            </a:br>
            <a:r>
              <a:rPr lang="en-US" dirty="0"/>
              <a:t>“The Data” / “Software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F3FC7A-5896-4A15-8F5D-7F76303C6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the system was designed by humans</a:t>
            </a:r>
          </a:p>
          <a:p>
            <a:r>
              <a:rPr lang="en-US" dirty="0"/>
              <a:t>Humans did not anticipate possible mistakes and did not design mitigations </a:t>
            </a:r>
          </a:p>
          <a:p>
            <a:pPr lvl="1"/>
            <a:r>
              <a:rPr lang="en-US" dirty="0"/>
              <a:t>(or they did not care about them…)</a:t>
            </a:r>
          </a:p>
          <a:p>
            <a:r>
              <a:rPr lang="en-US" dirty="0"/>
              <a:t>Humans made decisions about what level of quality assurance is sufficient</a:t>
            </a:r>
          </a:p>
          <a:p>
            <a:r>
              <a:rPr lang="en-US" dirty="0"/>
              <a:t>Humans designed (or ignored) the process for developing the software</a:t>
            </a:r>
          </a:p>
          <a:p>
            <a:r>
              <a:rPr lang="en-US" dirty="0"/>
              <a:t>Humans gave/sold poor quality software to other humans</a:t>
            </a:r>
          </a:p>
          <a:p>
            <a:r>
              <a:rPr lang="en-US" dirty="0"/>
              <a:t>Humans used software without understanding it</a:t>
            </a:r>
          </a:p>
          <a:p>
            <a:r>
              <a:rPr lang="en-US" dirty="0"/>
              <a:t>…</a:t>
            </a:r>
          </a:p>
        </p:txBody>
      </p:sp>
      <p:pic>
        <p:nvPicPr>
          <p:cNvPr id="5" name="Grafik 4" descr="Käfer">
            <a:extLst>
              <a:ext uri="{FF2B5EF4-FFF2-40B4-BE49-F238E27FC236}">
                <a16:creationId xmlns:a16="http://schemas.microsoft.com/office/drawing/2014/main" id="{FA21C51D-9751-415E-9C4E-C20D4A6F6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1839" y="1873129"/>
            <a:ext cx="914400" cy="9144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24F90EE-5DE5-4433-BBB4-C09D1F0E7788}"/>
              </a:ext>
            </a:extLst>
          </p:cNvPr>
          <p:cNvSpPr txBox="1"/>
          <p:nvPr/>
        </p:nvSpPr>
        <p:spPr>
          <a:xfrm>
            <a:off x="3930733" y="2161052"/>
            <a:ext cx="5716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It‘s just a bug! Such things happen and we can do nothing about it.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2FD373-6F05-8304-8008-18516408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2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4FFBF-8705-4F28-B43D-2E47E6D16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Developers think that they are responsible …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2D56F79-C2F2-4455-8B12-D1FAB47F5163}"/>
              </a:ext>
            </a:extLst>
          </p:cNvPr>
          <p:cNvSpPr/>
          <p:nvPr/>
        </p:nvSpPr>
        <p:spPr>
          <a:xfrm>
            <a:off x="6662251" y="6492875"/>
            <a:ext cx="43641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https://insights.stackoverflow.com/survey/2018/#technology-and-society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0309D9-1BC3-4F50-BED1-FA5BEADDA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2" y="2166937"/>
            <a:ext cx="6619875" cy="252412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B8E6788-9101-B1BB-0F83-E8BE69DEE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01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4FFBF-8705-4F28-B43D-2E47E6D16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but still excited!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2D56F79-C2F2-4455-8B12-D1FAB47F5163}"/>
              </a:ext>
            </a:extLst>
          </p:cNvPr>
          <p:cNvSpPr/>
          <p:nvPr/>
        </p:nvSpPr>
        <p:spPr>
          <a:xfrm>
            <a:off x="6783910" y="6492875"/>
            <a:ext cx="43641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https://insights.stackoverflow.com/survey/2018/#technology-and-society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CB3FD7-D363-4F2A-BFDA-26C959E7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276475"/>
            <a:ext cx="6553200" cy="230505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937D69-F711-7383-8B5C-0C9B94C52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2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53B3E4-CBB6-4480-8EC5-6A5FE507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08C2C7-E18C-48FD-AE76-3E2CFD44F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Responsible organizations embed risk analysis, quality control, and ethical considerations into their process</a:t>
            </a:r>
          </a:p>
          <a:p>
            <a:r>
              <a:rPr lang="en-US" dirty="0"/>
              <a:t>Establish and communicate policies defining responsibilities</a:t>
            </a:r>
          </a:p>
          <a:p>
            <a:r>
              <a:rPr lang="en-US" dirty="0"/>
              <a:t>Work from aspirations toward culture change</a:t>
            </a:r>
          </a:p>
          <a:p>
            <a:pPr lvl="1"/>
            <a:r>
              <a:rPr lang="en-US" dirty="0"/>
              <a:t>Baseline awareness for everyone supported by experts</a:t>
            </a:r>
          </a:p>
          <a:p>
            <a:r>
              <a:rPr lang="en-US" dirty="0"/>
              <a:t>Document tradeoffs and decisions</a:t>
            </a:r>
          </a:p>
          <a:p>
            <a:r>
              <a:rPr lang="en-US" dirty="0"/>
              <a:t>Consider controlling/restricting how software may be used</a:t>
            </a:r>
          </a:p>
          <a:p>
            <a:endParaRPr lang="en-US" dirty="0"/>
          </a:p>
          <a:p>
            <a:r>
              <a:rPr lang="en-US" dirty="0"/>
              <a:t>And follow the law 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Possible starting point:</a:t>
            </a:r>
          </a:p>
          <a:p>
            <a:pPr lvl="1"/>
            <a:r>
              <a:rPr lang="en-US" dirty="0"/>
              <a:t>https://algorithmwatch.org/en/ai-ethics-guidelines-global-inventory/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15242C-034E-50FB-F656-C3D42338A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80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08301-A26E-40C3-BDB2-08231E3B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Self-regulation in practice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CF4FD32-355A-4E0E-8AF0-A0BA59730548}"/>
              </a:ext>
            </a:extLst>
          </p:cNvPr>
          <p:cNvSpPr/>
          <p:nvPr/>
        </p:nvSpPr>
        <p:spPr>
          <a:xfrm>
            <a:off x="8026973" y="6492875"/>
            <a:ext cx="301556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https://www.microsoft.com/en-us/ai/our-approach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1A919F-B1D1-4522-9A53-E6AE814B4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27" y="1803504"/>
            <a:ext cx="5899975" cy="414819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F0D2F11-71B7-42FA-B586-D77E35878C8D}"/>
              </a:ext>
            </a:extLst>
          </p:cNvPr>
          <p:cNvSpPr/>
          <p:nvPr/>
        </p:nvSpPr>
        <p:spPr>
          <a:xfrm>
            <a:off x="66304" y="6485181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https://www.npr.org/2021/02/17/968710172/why-tech-companies-are-limiting-police-use-of-facial-recognition?t=1658309672028</a:t>
            </a:r>
          </a:p>
        </p:txBody>
      </p:sp>
      <p:pic>
        <p:nvPicPr>
          <p:cNvPr id="5122" name="Picture 2" descr="Self regulation of tech companies on facial recognition">
            <a:extLst>
              <a:ext uri="{FF2B5EF4-FFF2-40B4-BE49-F238E27FC236}">
                <a16:creationId xmlns:a16="http://schemas.microsoft.com/office/drawing/2014/main" id="{948BF689-619B-4BEE-9411-F9D8D2BD9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2" y="2252025"/>
            <a:ext cx="5355400" cy="32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55C536D-1DFB-C079-7DC5-ABA87141D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936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5193A-CC2A-47D1-9CDF-EE56DA832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Government regulation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12DBD04-BE74-4092-81D3-2D61CF5F0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005" y="3588437"/>
            <a:ext cx="5369490" cy="227770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A8DE5A3-545C-4D8F-99BB-78884F35C008}"/>
              </a:ext>
            </a:extLst>
          </p:cNvPr>
          <p:cNvSpPr/>
          <p:nvPr/>
        </p:nvSpPr>
        <p:spPr>
          <a:xfrm>
            <a:off x="5197875" y="6362070"/>
            <a:ext cx="58189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https://www.europarl.europa.eu/RegData/etudes/IDAN/2021/698021/EPRS_IDA(2021)698021_EN.pdf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F9BD1B4-9D9F-4EB2-BE29-AD229F54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654" y="1888579"/>
            <a:ext cx="4771564" cy="218549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12C44D4-9B29-4E30-9E07-904DF05442A3}"/>
              </a:ext>
            </a:extLst>
          </p:cNvPr>
          <p:cNvSpPr/>
          <p:nvPr/>
        </p:nvSpPr>
        <p:spPr>
          <a:xfrm>
            <a:off x="6755522" y="6596390"/>
            <a:ext cx="42612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https://eur-lex.europa.eu/legal-content/EN/TXT/?uri=CELEX:52021PC0206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AA528A8-CC7D-463E-9972-46276594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4150" y="0"/>
            <a:ext cx="2267857" cy="326571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CF94B95A-968D-46DA-8E16-DCB7DA6C1562}"/>
              </a:ext>
            </a:extLst>
          </p:cNvPr>
          <p:cNvSpPr/>
          <p:nvPr/>
        </p:nvSpPr>
        <p:spPr>
          <a:xfrm>
            <a:off x="6417075" y="6132629"/>
            <a:ext cx="45997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https://digital-strategy.ec.europa.eu/en/library/ethics-guidelines-trustworthy-ai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03FE1DF-EC58-4FB9-8D3C-6BCFD84C1A33}"/>
              </a:ext>
            </a:extLst>
          </p:cNvPr>
          <p:cNvSpPr txBox="1"/>
          <p:nvPr/>
        </p:nvSpPr>
        <p:spPr>
          <a:xfrm>
            <a:off x="498765" y="5486401"/>
            <a:ext cx="5935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(on the other hand, China requires state control over valuable data…)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4F90AA-5F40-0239-C119-449B9AE0E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2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40A6EC-304F-406E-A2EC-341601A9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625" y="3176972"/>
            <a:ext cx="2226492" cy="50405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Questions?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3DC8592-6911-4CDA-9034-3433EF8D5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95999" y="761998"/>
            <a:ext cx="6096001" cy="6096001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BB8B64-A98A-FFBF-D09A-02455192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14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ED222D-6B22-40DF-B236-4F216173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business objectives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CBACD-6955-4629-976C-974DF949D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Monetize interactions with social media</a:t>
            </a:r>
          </a:p>
          <a:p>
            <a:pPr lvl="1"/>
            <a:r>
              <a:rPr lang="en-US" dirty="0"/>
              <a:t>This is certainly legal and not, in itself, unethical</a:t>
            </a:r>
          </a:p>
          <a:p>
            <a:pPr lvl="1"/>
            <a:endParaRPr lang="en-US" dirty="0"/>
          </a:p>
          <a:p>
            <a:r>
              <a:rPr lang="en-US" dirty="0"/>
              <a:t>How is monetization optimized?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File:Social-media-g6e011fe56 1920.png">
            <a:extLst>
              <a:ext uri="{FF2B5EF4-FFF2-40B4-BE49-F238E27FC236}">
                <a16:creationId xmlns:a16="http://schemas.microsoft.com/office/drawing/2014/main" id="{4F62C9A8-7909-41BA-94B2-3FD6CB8B2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41106"/>
            <a:ext cx="4983677" cy="332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8C4AF918-B9F8-4079-9926-50272F3E60A7}"/>
              </a:ext>
            </a:extLst>
          </p:cNvPr>
          <p:cNvSpPr/>
          <p:nvPr/>
        </p:nvSpPr>
        <p:spPr>
          <a:xfrm>
            <a:off x="6592604" y="656163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https://commons.wikimedia.org/wiki/File:Social-media-g6e011fe56_1920.png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A2EE189-08C2-4A51-95FE-587F8455D9B7}"/>
              </a:ext>
            </a:extLst>
          </p:cNvPr>
          <p:cNvSpPr txBox="1"/>
          <p:nvPr/>
        </p:nvSpPr>
        <p:spPr>
          <a:xfrm>
            <a:off x="2204703" y="3770460"/>
            <a:ext cx="2529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User engagement!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7C533D-F815-AB1E-3023-C94BCE64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3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22C81-0868-4A62-95CA-334BF2246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maximize user engagement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E8E904-A426-499E-9AE7-84294F178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Infinite scroll</a:t>
            </a:r>
          </a:p>
          <a:p>
            <a:pPr lvl="1"/>
            <a:r>
              <a:rPr lang="en-US" dirty="0"/>
              <a:t>Page automatically extended with more content before reaching the bottom</a:t>
            </a:r>
          </a:p>
          <a:p>
            <a:pPr lvl="1"/>
            <a:r>
              <a:rPr lang="en-US" dirty="0"/>
              <a:t>No natural stopping point, e.g., by clicking on next page</a:t>
            </a:r>
          </a:p>
          <a:p>
            <a:pPr lvl="1"/>
            <a:r>
              <a:rPr lang="en-US" dirty="0"/>
              <a:t>Encourages non-stop, continual use</a:t>
            </a:r>
          </a:p>
          <a:p>
            <a:pPr lvl="1"/>
            <a:endParaRPr lang="en-US" dirty="0"/>
          </a:p>
          <a:p>
            <a:r>
              <a:rPr lang="en-US" dirty="0"/>
              <a:t>Personal recommendations</a:t>
            </a:r>
          </a:p>
          <a:p>
            <a:pPr lvl="1"/>
            <a:r>
              <a:rPr lang="en-US" dirty="0"/>
              <a:t>Suggest user content and news to increase engagement</a:t>
            </a:r>
          </a:p>
          <a:p>
            <a:pPr lvl="1"/>
            <a:endParaRPr lang="en-US" dirty="0"/>
          </a:p>
          <a:p>
            <a:r>
              <a:rPr lang="en-US" dirty="0"/>
              <a:t>Push notifications</a:t>
            </a:r>
          </a:p>
          <a:p>
            <a:pPr lvl="1"/>
            <a:r>
              <a:rPr lang="en-US" dirty="0"/>
              <a:t>Notify disengaged users to return to the app</a:t>
            </a:r>
          </a:p>
          <a:p>
            <a:pPr lvl="1"/>
            <a:r>
              <a:rPr lang="en-US" dirty="0"/>
              <a:t>New content, new social interactions (e.g., likes),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36EA03C-A745-4184-A89C-A09402F903AA}"/>
              </a:ext>
            </a:extLst>
          </p:cNvPr>
          <p:cNvSpPr txBox="1"/>
          <p:nvPr/>
        </p:nvSpPr>
        <p:spPr>
          <a:xfrm>
            <a:off x="4132481" y="5592188"/>
            <a:ext cx="3927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Legal and even expected standard functions</a:t>
            </a:r>
          </a:p>
          <a:p>
            <a:pPr algn="ctr"/>
            <a:r>
              <a:rPr lang="en-US" sz="1600" b="1" dirty="0"/>
              <a:t>(Missing this may lead to dissatisfied users!)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8C5589-5B83-713C-EC0C-8D11797A8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5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CE574-DAE7-4E25-993D-BF2827B2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side effects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FC58B55-787C-41CC-A6F8-D02150CFEAA4}"/>
              </a:ext>
            </a:extLst>
          </p:cNvPr>
          <p:cNvSpPr/>
          <p:nvPr/>
        </p:nvSpPr>
        <p:spPr>
          <a:xfrm>
            <a:off x="912427" y="3309590"/>
            <a:ext cx="453439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https://www.cdc.gov/mmwr/volumes/69/su/su6901a9.htm?s_cid=su6901a9_w</a:t>
            </a:r>
          </a:p>
        </p:txBody>
      </p:sp>
      <p:pic>
        <p:nvPicPr>
          <p:cNvPr id="2050" name="Picture 2" descr="&quot;&quot;">
            <a:extLst>
              <a:ext uri="{FF2B5EF4-FFF2-40B4-BE49-F238E27FC236}">
                <a16:creationId xmlns:a16="http://schemas.microsoft.com/office/drawing/2014/main" id="{AD562F3F-0E5C-427A-9E86-8E62668A0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919" y="1546554"/>
            <a:ext cx="3105413" cy="17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2936F57-4F76-401E-8CDB-4615CEA33EA6}"/>
              </a:ext>
            </a:extLst>
          </p:cNvPr>
          <p:cNvSpPr/>
          <p:nvPr/>
        </p:nvSpPr>
        <p:spPr>
          <a:xfrm>
            <a:off x="1310249" y="6136330"/>
            <a:ext cx="3482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https://leftronic.com/blog/social-media-addiction-statistics/</a:t>
            </a:r>
          </a:p>
        </p:txBody>
      </p:sp>
      <p:pic>
        <p:nvPicPr>
          <p:cNvPr id="2052" name="Picture 4" descr="teen-suicide-rate">
            <a:extLst>
              <a:ext uri="{FF2B5EF4-FFF2-40B4-BE49-F238E27FC236}">
                <a16:creationId xmlns:a16="http://schemas.microsoft.com/office/drawing/2014/main" id="{852E2264-6739-4BD2-B5BA-3BBB58D13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00" y="3778408"/>
            <a:ext cx="3853543" cy="226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gure 1">
            <a:extLst>
              <a:ext uri="{FF2B5EF4-FFF2-40B4-BE49-F238E27FC236}">
                <a16:creationId xmlns:a16="http://schemas.microsoft.com/office/drawing/2014/main" id="{1A5A387D-ACBF-40E1-8558-D7852F746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312" y="193473"/>
            <a:ext cx="4110320" cy="187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076EC73-9603-4181-BC90-EA81F8D99DD1}"/>
              </a:ext>
            </a:extLst>
          </p:cNvPr>
          <p:cNvSpPr txBox="1"/>
          <p:nvPr/>
        </p:nvSpPr>
        <p:spPr>
          <a:xfrm>
            <a:off x="8419606" y="128159"/>
            <a:ext cx="2446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Amplification of fake news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4A763B0-FD27-4D17-BA59-AF8DD8841FDA}"/>
              </a:ext>
            </a:extLst>
          </p:cNvPr>
          <p:cNvSpPr txBox="1"/>
          <p:nvPr/>
        </p:nvSpPr>
        <p:spPr>
          <a:xfrm>
            <a:off x="7222600" y="2071620"/>
            <a:ext cx="3321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Facebook / https://doi.org/10.1007/s11042-020-10183-2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C6FA192-9EE3-4F8C-8E25-6A2A743AB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93" y="2624364"/>
            <a:ext cx="3898839" cy="289683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BE4702A-FCEC-4017-BC87-F7ED19E93FF8}"/>
              </a:ext>
            </a:extLst>
          </p:cNvPr>
          <p:cNvSpPr txBox="1"/>
          <p:nvPr/>
        </p:nvSpPr>
        <p:spPr>
          <a:xfrm>
            <a:off x="7881433" y="5936275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So is this ethical?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51FCFB9-F293-2845-40EA-0B0C6B69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41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83859-EDD0-4334-AF0E-85C1FB42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3CCB16-EE04-4B45-8CCF-6C98319F0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Misalignment between organizational goals and societal values</a:t>
            </a:r>
          </a:p>
          <a:p>
            <a:pPr lvl="1"/>
            <a:r>
              <a:rPr lang="en-US" dirty="0"/>
              <a:t>Financial incentives often dominate other goals</a:t>
            </a:r>
          </a:p>
          <a:p>
            <a:pPr lvl="1"/>
            <a:endParaRPr lang="en-US" dirty="0"/>
          </a:p>
          <a:p>
            <a:r>
              <a:rPr lang="en-US" dirty="0"/>
              <a:t>Insufficient amount of regulations</a:t>
            </a:r>
          </a:p>
          <a:p>
            <a:pPr lvl="1"/>
            <a:r>
              <a:rPr lang="en-US" dirty="0"/>
              <a:t>Little legal consequences for causing negative impact (there are exceptions!)</a:t>
            </a:r>
          </a:p>
          <a:p>
            <a:pPr lvl="1"/>
            <a:r>
              <a:rPr lang="en-US" dirty="0"/>
              <a:t>Poor understanding of social-technical systems by policy makers</a:t>
            </a:r>
          </a:p>
          <a:p>
            <a:pPr lvl="1"/>
            <a:endParaRPr lang="en-US" dirty="0"/>
          </a:p>
          <a:p>
            <a:r>
              <a:rPr lang="en-US" dirty="0"/>
              <a:t>Engineering challenges, both at system and ML level</a:t>
            </a:r>
          </a:p>
          <a:p>
            <a:pPr lvl="1"/>
            <a:r>
              <a:rPr lang="en-US" dirty="0"/>
              <a:t>Difficult to clearly define or measure ethical values</a:t>
            </a:r>
          </a:p>
          <a:p>
            <a:pPr lvl="1"/>
            <a:r>
              <a:rPr lang="en-US" dirty="0"/>
              <a:t>Difficult to predict possible usage contexts</a:t>
            </a:r>
          </a:p>
          <a:p>
            <a:pPr lvl="1"/>
            <a:r>
              <a:rPr lang="en-US" dirty="0"/>
              <a:t>Difficult to predict impact of feedback loops</a:t>
            </a:r>
          </a:p>
          <a:p>
            <a:pPr lvl="1"/>
            <a:r>
              <a:rPr lang="en-US" dirty="0"/>
              <a:t>Difficult to prevent malicious actors from abusing the system</a:t>
            </a:r>
          </a:p>
          <a:p>
            <a:pPr lvl="1"/>
            <a:r>
              <a:rPr lang="en-US" dirty="0"/>
              <a:t>Difficult to interpret output of ML and make ethical decision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4C7481A-5E00-4398-8DB1-FE0C50BB8C5B}"/>
              </a:ext>
            </a:extLst>
          </p:cNvPr>
          <p:cNvSpPr txBox="1"/>
          <p:nvPr/>
        </p:nvSpPr>
        <p:spPr>
          <a:xfrm>
            <a:off x="7517080" y="3485407"/>
            <a:ext cx="3577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Not new, but exacerbated by use of ML!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86336D-2570-61C4-43C2-6E52577D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6958-1E22-45FD-9C36-2667AC2C100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>
          <a:solidFill>
            <a:schemeClr val="tx1"/>
          </a:solidFill>
        </a:ln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 sz="1600" dirty="0" err="1"/>
        </a:defPPr>
      </a:lstStyle>
    </a:spDef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2985</Words>
  <Application>Microsoft Office PowerPoint</Application>
  <PresentationFormat>Breitbild</PresentationFormat>
  <Paragraphs>507</Paragraphs>
  <Slides>56</Slides>
  <Notes>56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2" baseType="lpstr">
      <vt:lpstr>-apple-system</vt:lpstr>
      <vt:lpstr>Arial</vt:lpstr>
      <vt:lpstr>Calibri</vt:lpstr>
      <vt:lpstr>Calibri Light</vt:lpstr>
      <vt:lpstr>Cambria Math</vt:lpstr>
      <vt:lpstr>Office</vt:lpstr>
      <vt:lpstr>Principles of AI Engineering Chapter 7: Ethics, Fairness, and Transparency</vt:lpstr>
      <vt:lpstr>Contents</vt:lpstr>
      <vt:lpstr>Ethics</vt:lpstr>
      <vt:lpstr>Legal vs. Ethical</vt:lpstr>
      <vt:lpstr>Example: Social Networks</vt:lpstr>
      <vt:lpstr>Social media business objectives</vt:lpstr>
      <vt:lpstr>How to maximize user engagement</vt:lpstr>
      <vt:lpstr>Negative side effects</vt:lpstr>
      <vt:lpstr>Challenges</vt:lpstr>
      <vt:lpstr>Fairness</vt:lpstr>
      <vt:lpstr>Definition</vt:lpstr>
      <vt:lpstr>But which one is fair?!</vt:lpstr>
      <vt:lpstr>Legal fairness protections</vt:lpstr>
      <vt:lpstr>Types of harm on society due to unfairness</vt:lpstr>
      <vt:lpstr>Identifying Harms</vt:lpstr>
      <vt:lpstr>Not all discrimination is harmful</vt:lpstr>
      <vt:lpstr>Sources of bias</vt:lpstr>
      <vt:lpstr>Bias is prevalent</vt:lpstr>
      <vt:lpstr>Historical bias</vt:lpstr>
      <vt:lpstr>Tainted examples</vt:lpstr>
      <vt:lpstr>Skewed samples</vt:lpstr>
      <vt:lpstr>Limited features</vt:lpstr>
      <vt:lpstr>Proxy</vt:lpstr>
      <vt:lpstr>Sample size diversity</vt:lpstr>
      <vt:lpstr>Fairness definitions</vt:lpstr>
      <vt:lpstr>Anti-classification</vt:lpstr>
      <vt:lpstr>Testing anti-classification</vt:lpstr>
      <vt:lpstr>Group fairness</vt:lpstr>
      <vt:lpstr>Testing group fairness</vt:lpstr>
      <vt:lpstr>Separation</vt:lpstr>
      <vt:lpstr>Testing separation</vt:lpstr>
      <vt:lpstr>Live exercise: Is this cancer classifier fair?</vt:lpstr>
      <vt:lpstr>Achieving fairness</vt:lpstr>
      <vt:lpstr>Fairness throughout the lifecycle</vt:lpstr>
      <vt:lpstr>Challenges for achieving fair systems</vt:lpstr>
      <vt:lpstr>Transparency</vt:lpstr>
      <vt:lpstr>Example: Facebook‘s feed curation</vt:lpstr>
      <vt:lpstr>Useful transparency is difficult</vt:lpstr>
      <vt:lpstr>Level of transparency</vt:lpstr>
      <vt:lpstr>Live exercise: Attacking models through explanations</vt:lpstr>
      <vt:lpstr>Weak proxies as problem</vt:lpstr>
      <vt:lpstr>Human oversight and appeals</vt:lpstr>
      <vt:lpstr>Can humans in the loop help?</vt:lpstr>
      <vt:lpstr>Designing human oversight</vt:lpstr>
      <vt:lpstr>Call for transparent and audited models</vt:lpstr>
      <vt:lpstr>Accountability</vt:lpstr>
      <vt:lpstr>Terminology</vt:lpstr>
      <vt:lpstr>Who is responsible?</vt:lpstr>
      <vt:lpstr>How software engineers usually handle this …</vt:lpstr>
      <vt:lpstr>Easy to blame “The Algorithm” / “The Data” / “Software</vt:lpstr>
      <vt:lpstr>Developers think that they are responsible …</vt:lpstr>
      <vt:lpstr>… but still excited!</vt:lpstr>
      <vt:lpstr>What to do?</vt:lpstr>
      <vt:lpstr>Self-regulation in practice</vt:lpstr>
      <vt:lpstr>Government regulation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Engineering Chapter 4: Goals</dc:title>
  <dc:creator>Steffen Herbold</dc:creator>
  <cp:lastModifiedBy>Herbold, Steffen</cp:lastModifiedBy>
  <cp:revision>214</cp:revision>
  <dcterms:created xsi:type="dcterms:W3CDTF">2022-05-31T13:59:18Z</dcterms:created>
  <dcterms:modified xsi:type="dcterms:W3CDTF">2023-09-26T07:50:24Z</dcterms:modified>
</cp:coreProperties>
</file>